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76" r:id="rId9"/>
    <p:sldId id="261" r:id="rId10"/>
    <p:sldId id="262" r:id="rId11"/>
    <p:sldId id="263" r:id="rId12"/>
    <p:sldId id="264" r:id="rId13"/>
    <p:sldId id="275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8" userDrawn="1">
          <p15:clr>
            <a:srgbClr val="A4A3A4"/>
          </p15:clr>
        </p15:guide>
        <p15:guide id="2" pos="370" userDrawn="1">
          <p15:clr>
            <a:srgbClr val="A4A3A4"/>
          </p15:clr>
        </p15:guide>
        <p15:guide id="3" pos="7310" userDrawn="1">
          <p15:clr>
            <a:srgbClr val="A4A3A4"/>
          </p15:clr>
        </p15:guide>
        <p15:guide id="4" orient="horz" pos="3952" userDrawn="1">
          <p15:clr>
            <a:srgbClr val="A4A3A4"/>
          </p15:clr>
        </p15:guide>
        <p15:guide id="5" pos="688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7" orient="horz" pos="356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57C7"/>
    <a:srgbClr val="3C416B"/>
    <a:srgbClr val="0089C4"/>
    <a:srgbClr val="0B1D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40" y="58"/>
      </p:cViewPr>
      <p:guideLst>
        <p:guide orient="horz" pos="368"/>
        <p:guide pos="370"/>
        <p:guide pos="7310"/>
        <p:guide orient="horz" pos="3952"/>
        <p:guide pos="688"/>
        <p:guide pos="3840"/>
        <p:guide orient="horz" pos="356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0F56E-8DA9-6242-B689-57293AC009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0FA73-F110-F844-975F-BF2DFF54C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8221B-98D6-DB41-A5F8-05309F788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D74FB-305B-1F40-94E5-2AEE5F6C8A37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6FF25-BBB1-5644-9263-EF29640D2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2B90F-4F45-1945-A5D9-6D27852F7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5ACC1-876D-2E45-8FE9-4FA4D617F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63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C731-2862-4042-AB05-B5E489B5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0AE38A-1780-3B4F-8A6D-FFFE7D5E9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30CD7-6FB2-AF48-815F-60CF9AF47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D74FB-305B-1F40-94E5-2AEE5F6C8A37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1FB0D-F376-B346-A6C1-B6608BF50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73BF0-B91F-BE48-9BDF-17A7014D3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5ACC1-876D-2E45-8FE9-4FA4D617F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309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06969B-1E4A-B94B-8103-51CD6811E5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5A7E39-D067-4947-B61C-AB7E8FDBE4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015C9-24EC-C246-91BA-0E673B23D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D74FB-305B-1F40-94E5-2AEE5F6C8A37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8057C-00B4-4845-9E03-5B5987A0F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00FEB-FACB-CC43-93EE-A653E3009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5ACC1-876D-2E45-8FE9-4FA4D617F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82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40F58-D69F-AA49-B89C-A6A3015F6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FCE42-7CAF-4B48-8A79-BA0D4F1E6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14E8B-2DE7-3442-9A6B-6F2149E64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D74FB-305B-1F40-94E5-2AEE5F6C8A37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7EC1E-DB40-8645-B274-EF1F0385E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B26B6A-BFF4-4E47-82D6-2CD62CF57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5ACC1-876D-2E45-8FE9-4FA4D617F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280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357F3-E205-E740-A58A-C7A601B92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45998C-DF0B-DB49-9B5C-CFC12FAFA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00DB9-AD5B-8244-B8AD-6B607A124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D74FB-305B-1F40-94E5-2AEE5F6C8A37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61B88-E9A7-9348-990C-7020C4CAC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300DF-B9DB-0B4F-8FAC-3C2828394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5ACC1-876D-2E45-8FE9-4FA4D617F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13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1694C-ABE9-E841-99D1-D312935C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7AA91-6577-5E40-9B1B-44D783DA7A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C92EDB-67EE-A543-85DE-9C47DA3E3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A889BF-02BA-1D46-9D7D-964196191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D74FB-305B-1F40-94E5-2AEE5F6C8A37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7F1CE6-4CDF-D54D-AA47-48CF64ABF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E034E1-E9BB-6E44-8C96-352DD184B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5ACC1-876D-2E45-8FE9-4FA4D617F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10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31C66-B7D5-404B-8D27-DDCBC955B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2F1065-1101-BE4C-8D7B-81FEB632F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4D3953-2ACD-314B-9C6A-256C70452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163F47-BAED-EA4D-A19B-425F41F38B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5BA6FD-8592-634C-94F5-A68464A851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C9CB9F-CF71-BF40-B771-905907156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D74FB-305B-1F40-94E5-2AEE5F6C8A37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19FDA9-59DE-B245-8DC7-B1028E50E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C0583E-0AF5-8A4B-8D31-2C3194CA2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5ACC1-876D-2E45-8FE9-4FA4D617F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31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F9F75-80BB-3D4D-B5B2-C5361E881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4540B-F70A-0E49-B82A-5CBF4CD33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D74FB-305B-1F40-94E5-2AEE5F6C8A37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484A1-22A0-9043-85E2-B6262EBDF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0246AA-2A5E-2B4F-A917-D5BCB0E19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5ACC1-876D-2E45-8FE9-4FA4D617F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88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508B66-299E-2C4F-B830-27B9C15BE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D74FB-305B-1F40-94E5-2AEE5F6C8A37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7206D6-5695-DC4C-860D-8B6556244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95EAB9-B6D7-EB46-8AC9-32C9F929B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5ACC1-876D-2E45-8FE9-4FA4D617F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66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B9B18-EF86-B54F-AC37-212D27E21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78F1F-BB05-C943-86AA-8E3B4CB4A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6B9A2-DAED-D344-A75F-4BCB6F320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6F6AE8-52B6-8345-9900-1C771A5C4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D74FB-305B-1F40-94E5-2AEE5F6C8A37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EF1D26-E98F-7040-8002-C90F7945F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1DDBB3-7FBA-F947-94BC-BA075A434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5ACC1-876D-2E45-8FE9-4FA4D617F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96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7233C-ED2F-224A-B816-B1593B1FC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0B479C-A5D6-1A4C-BD60-3D7181FCDA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4B583-069C-EB47-BB1B-45F8FB9A3F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CB8BBC-7FCB-D94A-82A2-1D9451CA1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D74FB-305B-1F40-94E5-2AEE5F6C8A37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783734-3F3C-CF43-9C7E-943B2E88D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A7942D-9392-FD4B-88FE-8DCF5AE36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5ACC1-876D-2E45-8FE9-4FA4D617F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373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C39CEC-F4B0-A742-8B12-B79CB2D98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082D8B-7D7D-9541-936E-F273D1CA7B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4727E-E3DA-3848-BAE3-135CE3D72F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D74FB-305B-1F40-94E5-2AEE5F6C8A37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81A1A-10BF-4343-8A04-75A467B2DE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BFB5A-547A-9446-9BA1-0079BE872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5ACC1-876D-2E45-8FE9-4FA4D617F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71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scot/collections/scottish-index-of-multiple-deprivation-2020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mspa.co.uk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29.emf"/><Relationship Id="rId4" Type="http://schemas.openxmlformats.org/officeDocument/2006/relationships/hyperlink" Target="https://scqf.org.uk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erson, computer, indoor&#10;&#10;Description automatically generated">
            <a:extLst>
              <a:ext uri="{FF2B5EF4-FFF2-40B4-BE49-F238E27FC236}">
                <a16:creationId xmlns:a16="http://schemas.microsoft.com/office/drawing/2014/main" id="{A20BC720-D8AC-194C-B6C6-A23A0C8B0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C24FBB-9B80-0E44-A7AF-8CC2F050D7CC}"/>
              </a:ext>
            </a:extLst>
          </p:cNvPr>
          <p:cNvSpPr txBox="1"/>
          <p:nvPr/>
        </p:nvSpPr>
        <p:spPr>
          <a:xfrm>
            <a:off x="8604447" y="3739070"/>
            <a:ext cx="400873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0B1D42"/>
                </a:solidFill>
                <a:latin typeface="Bariol Bold" panose="02000506040000020003" pitchFamily="2" charset="0"/>
              </a:rPr>
              <a:t>Forging </a:t>
            </a:r>
          </a:p>
          <a:p>
            <a:r>
              <a:rPr lang="en-US" sz="4500" b="1">
                <a:solidFill>
                  <a:srgbClr val="0B1D42"/>
                </a:solidFill>
                <a:latin typeface="Bariol Bold" panose="02000506040000020003" pitchFamily="2" charset="0"/>
              </a:rPr>
              <a:t>The Future</a:t>
            </a:r>
          </a:p>
          <a:p>
            <a:r>
              <a:rPr lang="en-US" sz="1400" b="1">
                <a:solidFill>
                  <a:srgbClr val="7F57C7"/>
                </a:solidFill>
                <a:latin typeface="Adrianna" panose="02000505040000020004" pitchFamily="2" charset="0"/>
              </a:rPr>
              <a:t>OUR STRATEGY </a:t>
            </a:r>
            <a:r>
              <a:rPr lang="en-US" sz="1400">
                <a:solidFill>
                  <a:srgbClr val="7F57C7"/>
                </a:solidFill>
                <a:latin typeface="Adrianna" panose="02000505040000020004" pitchFamily="2" charset="0"/>
              </a:rPr>
              <a:t>| 2022-2025</a:t>
            </a:r>
            <a:br>
              <a:rPr lang="en-US" sz="1400">
                <a:solidFill>
                  <a:srgbClr val="7F57C7"/>
                </a:solidFill>
                <a:latin typeface="Adrianna" panose="02000505040000020004" pitchFamily="2" charset="0"/>
              </a:rPr>
            </a:br>
            <a:endParaRPr lang="en-US" sz="1000">
              <a:solidFill>
                <a:srgbClr val="7F57C7"/>
              </a:solidFill>
              <a:latin typeface="Adrianna" panose="02000505040000020004" pitchFamily="2" charset="0"/>
            </a:endParaRPr>
          </a:p>
          <a:p>
            <a:endParaRPr lang="en-US" sz="1000">
              <a:solidFill>
                <a:srgbClr val="7F57C7"/>
              </a:solidFill>
              <a:latin typeface="Adrianna" panose="02000505040000020004" pitchFamily="2" charset="0"/>
            </a:endParaRPr>
          </a:p>
          <a:p>
            <a:r>
              <a:rPr lang="en-US" sz="1200" b="1" err="1">
                <a:solidFill>
                  <a:srgbClr val="0B1D42"/>
                </a:solidFill>
                <a:latin typeface="Adrianna Light" panose="02000505040000020004" pitchFamily="2" charset="0"/>
              </a:rPr>
              <a:t>www.scottish-fencing.com</a:t>
            </a:r>
            <a:endParaRPr lang="en-US" sz="1200" b="1">
              <a:solidFill>
                <a:srgbClr val="0B1D42"/>
              </a:solidFill>
              <a:latin typeface="Adrianna Light" panose="0200050504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B0F68A-830C-B847-BE73-8C5CC29F347B}"/>
              </a:ext>
            </a:extLst>
          </p:cNvPr>
          <p:cNvSpPr/>
          <p:nvPr/>
        </p:nvSpPr>
        <p:spPr>
          <a:xfrm>
            <a:off x="956871" y="5584154"/>
            <a:ext cx="165494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>
                <a:solidFill>
                  <a:schemeClr val="bg1"/>
                </a:solidFill>
                <a:latin typeface="Bariol Regular" panose="02000506040000020003" pitchFamily="2" charset="0"/>
              </a:rPr>
              <a:t>#</a:t>
            </a:r>
            <a:r>
              <a:rPr lang="en-US" sz="1500" b="1" err="1">
                <a:solidFill>
                  <a:schemeClr val="bg1"/>
                </a:solidFill>
                <a:latin typeface="Bariol Bold" panose="02000506040000020003" pitchFamily="2" charset="0"/>
              </a:rPr>
              <a:t>ForgingTheFuture</a:t>
            </a:r>
            <a:endParaRPr lang="en-US" sz="150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68CC6D-AA8B-0447-984C-CCBF960E8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255" y="280351"/>
            <a:ext cx="2628820" cy="169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90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working on a project&#10;&#10;Description automatically generated with low confidence">
            <a:extLst>
              <a:ext uri="{FF2B5EF4-FFF2-40B4-BE49-F238E27FC236}">
                <a16:creationId xmlns:a16="http://schemas.microsoft.com/office/drawing/2014/main" id="{3D368564-BB74-3C4D-824C-A2205FEA4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38C966-D15B-F443-9900-355424363E03}"/>
              </a:ext>
            </a:extLst>
          </p:cNvPr>
          <p:cNvSpPr txBox="1"/>
          <p:nvPr/>
        </p:nvSpPr>
        <p:spPr>
          <a:xfrm>
            <a:off x="483221" y="490652"/>
            <a:ext cx="2891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Bariol Bold" panose="02000506040000020003" pitchFamily="2" charset="0"/>
              </a:rPr>
              <a:t>Scottish Fencing</a:t>
            </a:r>
          </a:p>
          <a:p>
            <a:r>
              <a:rPr lang="en-US" sz="1200" b="1">
                <a:latin typeface="Bariol Bold" panose="02000506040000020003" pitchFamily="2" charset="0"/>
              </a:rPr>
              <a:t>Our Strategy </a:t>
            </a:r>
            <a:r>
              <a:rPr lang="en-US" sz="1200">
                <a:latin typeface="Bariol Regular" panose="02000506040000020003" pitchFamily="2" charset="0"/>
              </a:rPr>
              <a:t>| 2022 - 2025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8F312D-ED62-C046-9C1D-8D601FEFB9D2}"/>
              </a:ext>
            </a:extLst>
          </p:cNvPr>
          <p:cNvSpPr txBox="1"/>
          <p:nvPr/>
        </p:nvSpPr>
        <p:spPr>
          <a:xfrm>
            <a:off x="483221" y="6090349"/>
            <a:ext cx="2891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Bariol Regular" panose="02000506040000020003" pitchFamily="2" charset="0"/>
              </a:rPr>
              <a:t>#</a:t>
            </a:r>
            <a:r>
              <a:rPr lang="en-US" sz="1200" b="1" err="1">
                <a:latin typeface="Bariol Bold" panose="02000506040000020003" pitchFamily="2" charset="0"/>
              </a:rPr>
              <a:t>ForgingTheFuture</a:t>
            </a:r>
            <a:endParaRPr lang="en-US" sz="1200">
              <a:latin typeface="Bariol Regular" panose="02000506040000020003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C59F03-70E1-124C-A8B4-C9E59F75E914}"/>
              </a:ext>
            </a:extLst>
          </p:cNvPr>
          <p:cNvSpPr txBox="1"/>
          <p:nvPr/>
        </p:nvSpPr>
        <p:spPr>
          <a:xfrm>
            <a:off x="988122" y="1781056"/>
            <a:ext cx="53309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Bariol Bold" panose="02000506040000020003" pitchFamily="2" charset="0"/>
              </a:rPr>
              <a:t>Our Objectives And </a:t>
            </a:r>
            <a:br>
              <a:rPr lang="en-US" sz="3600" b="1">
                <a:solidFill>
                  <a:schemeClr val="bg1"/>
                </a:solidFill>
                <a:latin typeface="Bariol Bold" panose="02000506040000020003" pitchFamily="2" charset="0"/>
              </a:rPr>
            </a:br>
            <a:r>
              <a:rPr lang="en-US" sz="3600" b="1">
                <a:solidFill>
                  <a:schemeClr val="bg1"/>
                </a:solidFill>
                <a:latin typeface="Bariol Bold" panose="02000506040000020003" pitchFamily="2" charset="0"/>
              </a:rPr>
              <a:t>How We Plan To Get There</a:t>
            </a:r>
          </a:p>
          <a:p>
            <a:endParaRPr lang="en-US" sz="3600" b="1">
              <a:solidFill>
                <a:schemeClr val="bg1"/>
              </a:solidFill>
              <a:latin typeface="Bariol Bold" panose="02000506040000020003" pitchFamily="2" charset="0"/>
            </a:endParaRPr>
          </a:p>
          <a:p>
            <a:endParaRPr lang="en-US" sz="3600" b="1">
              <a:solidFill>
                <a:schemeClr val="bg1"/>
              </a:solidFill>
              <a:latin typeface="Bariol Bold" panose="02000506040000020003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9FC8C7-E7E4-6845-9FDB-5CD00A731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0074" y="5427294"/>
            <a:ext cx="1429181" cy="92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2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1E2694F2-A462-354C-AC49-2F3FCC88D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E16D06-1195-DE45-BCFC-DB6DE3991B36}"/>
              </a:ext>
            </a:extLst>
          </p:cNvPr>
          <p:cNvSpPr txBox="1"/>
          <p:nvPr/>
        </p:nvSpPr>
        <p:spPr>
          <a:xfrm>
            <a:off x="483221" y="490652"/>
            <a:ext cx="2891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Bariol Bold" panose="02000506040000020003" pitchFamily="2" charset="0"/>
              </a:rPr>
              <a:t>Scottish Fencing</a:t>
            </a:r>
          </a:p>
          <a:p>
            <a:r>
              <a:rPr lang="en-US" sz="1200" b="1">
                <a:latin typeface="Bariol Bold" panose="02000506040000020003" pitchFamily="2" charset="0"/>
              </a:rPr>
              <a:t>Our Strategy </a:t>
            </a:r>
            <a:r>
              <a:rPr lang="en-US" sz="1200">
                <a:latin typeface="Bariol Regular" panose="02000506040000020003" pitchFamily="2" charset="0"/>
              </a:rPr>
              <a:t>| 2022 - 2025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1A61F6-B2B3-9943-9B1D-749925DF0F16}"/>
              </a:ext>
            </a:extLst>
          </p:cNvPr>
          <p:cNvSpPr txBox="1"/>
          <p:nvPr/>
        </p:nvSpPr>
        <p:spPr>
          <a:xfrm>
            <a:off x="483221" y="6090349"/>
            <a:ext cx="2891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Bariol Regular" panose="02000506040000020003" pitchFamily="2" charset="0"/>
              </a:rPr>
              <a:t>#</a:t>
            </a:r>
            <a:r>
              <a:rPr lang="en-US" sz="1200" b="1" err="1">
                <a:latin typeface="Bariol Bold" panose="02000506040000020003" pitchFamily="2" charset="0"/>
              </a:rPr>
              <a:t>ForgingTheFuture</a:t>
            </a:r>
            <a:endParaRPr lang="en-US" sz="1200">
              <a:latin typeface="Bariol Regular" panose="02000506040000020003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528B8E-DFC0-5241-83F8-E14F2A610E6A}"/>
              </a:ext>
            </a:extLst>
          </p:cNvPr>
          <p:cNvSpPr txBox="1"/>
          <p:nvPr/>
        </p:nvSpPr>
        <p:spPr>
          <a:xfrm>
            <a:off x="988122" y="1297836"/>
            <a:ext cx="3048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F57C7"/>
                </a:solidFill>
                <a:latin typeface="Bariol Bold" panose="02000506040000020003" pitchFamily="2" charset="0"/>
              </a:rPr>
              <a:t>Communities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CBDAB0-1926-BE4A-9BBB-0307671DD48E}"/>
              </a:ext>
            </a:extLst>
          </p:cNvPr>
          <p:cNvSpPr txBox="1"/>
          <p:nvPr/>
        </p:nvSpPr>
        <p:spPr>
          <a:xfrm>
            <a:off x="6003076" y="2238832"/>
            <a:ext cx="483652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Bariol Bold" panose="02000506040000020003" pitchFamily="2" charset="0"/>
              </a:rPr>
              <a:t>OBJECTIVE</a:t>
            </a:r>
            <a:br>
              <a:rPr lang="en-US" sz="1200" b="1">
                <a:solidFill>
                  <a:schemeClr val="bg1"/>
                </a:solidFill>
                <a:latin typeface="Bariol Bold" panose="02000506040000020003" pitchFamily="2" charset="0"/>
              </a:rPr>
            </a:br>
            <a:endParaRPr lang="en-US" sz="1200" b="1">
              <a:solidFill>
                <a:schemeClr val="bg1"/>
              </a:solidFill>
              <a:latin typeface="Bariol Bold" panose="02000506040000020003" pitchFamily="2" charset="0"/>
            </a:endParaRPr>
          </a:p>
          <a:p>
            <a:r>
              <a:rPr lang="en-US" sz="1600" b="1">
                <a:solidFill>
                  <a:schemeClr val="bg1"/>
                </a:solidFill>
                <a:latin typeface="Adrianna Light" panose="02000505040000020004" pitchFamily="2" charset="0"/>
              </a:rPr>
              <a:t>A network of resilient fencing communities with strong links to local partners.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6FF5C4-9B04-4447-A187-4F7BBB3BBA41}"/>
              </a:ext>
            </a:extLst>
          </p:cNvPr>
          <p:cNvSpPr txBox="1"/>
          <p:nvPr/>
        </p:nvSpPr>
        <p:spPr>
          <a:xfrm>
            <a:off x="6003075" y="3915232"/>
            <a:ext cx="48365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Bariol Bold" panose="02000506040000020003" pitchFamily="2" charset="0"/>
              </a:rPr>
              <a:t>STRATEGIES </a:t>
            </a:r>
            <a:br>
              <a:rPr lang="en-US" sz="1200" b="1">
                <a:solidFill>
                  <a:schemeClr val="bg1"/>
                </a:solidFill>
                <a:latin typeface="Bariol Bold" panose="02000506040000020003" pitchFamily="2" charset="0"/>
              </a:rPr>
            </a:br>
            <a:endParaRPr lang="en-US" sz="1200" b="1">
              <a:solidFill>
                <a:schemeClr val="bg1"/>
              </a:solidFill>
              <a:latin typeface="Bariol Bold" panose="02000506040000020003" pitchFamily="2" charset="0"/>
            </a:endParaRPr>
          </a:p>
          <a:p>
            <a:r>
              <a:rPr lang="en-US" sz="1600" b="1">
                <a:solidFill>
                  <a:schemeClr val="bg1"/>
                </a:solidFill>
                <a:latin typeface="Adrianna Light" panose="02000505040000020004" pitchFamily="2" charset="0"/>
              </a:rPr>
              <a:t>By 2025, ensure fencing communities are seen as investable community impact </a:t>
            </a:r>
            <a:r>
              <a:rPr lang="en-US" sz="1600" b="1" err="1">
                <a:solidFill>
                  <a:schemeClr val="bg1"/>
                </a:solidFill>
                <a:latin typeface="Adrianna Light" panose="02000505040000020004" pitchFamily="2" charset="0"/>
              </a:rPr>
              <a:t>organisations</a:t>
            </a:r>
            <a:r>
              <a:rPr lang="en-US" sz="1600" b="1">
                <a:solidFill>
                  <a:schemeClr val="bg1"/>
                </a:solidFill>
                <a:latin typeface="Adrianna Light" panose="02000505040000020004" pitchFamily="2" charset="0"/>
              </a:rPr>
              <a:t> offering a unique experience.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9B9025-E62D-1E47-9A25-D84A7DA22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007" y="2227542"/>
            <a:ext cx="1370355" cy="12700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E365A5-979B-2749-86E4-8D08BB948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7158" y="3868521"/>
            <a:ext cx="1350369" cy="138499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B500D23-C08F-1F41-8F4A-099F9EEB5A6F}"/>
              </a:ext>
            </a:extLst>
          </p:cNvPr>
          <p:cNvCxnSpPr>
            <a:cxnSpLocks/>
          </p:cNvCxnSpPr>
          <p:nvPr/>
        </p:nvCxnSpPr>
        <p:spPr>
          <a:xfrm>
            <a:off x="6096000" y="3657602"/>
            <a:ext cx="4847063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66A11D29-04C4-A94E-8043-3582D9329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1736" y="5442529"/>
            <a:ext cx="1422414" cy="91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14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168A750-5474-E44D-B88D-BC82B9C9A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CDE49F-3F61-3C47-8883-289CBE03CE98}"/>
              </a:ext>
            </a:extLst>
          </p:cNvPr>
          <p:cNvSpPr txBox="1"/>
          <p:nvPr/>
        </p:nvSpPr>
        <p:spPr>
          <a:xfrm>
            <a:off x="483221" y="490652"/>
            <a:ext cx="2891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Bariol Bold" panose="02000506040000020003" pitchFamily="2" charset="0"/>
              </a:rPr>
              <a:t>Scottish Fencing</a:t>
            </a:r>
          </a:p>
          <a:p>
            <a:r>
              <a:rPr lang="en-US" sz="1200" b="1">
                <a:latin typeface="Bariol Bold" panose="02000506040000020003" pitchFamily="2" charset="0"/>
              </a:rPr>
              <a:t>Our Strategy </a:t>
            </a:r>
            <a:r>
              <a:rPr lang="en-US" sz="1200">
                <a:latin typeface="Bariol Regular" panose="02000506040000020003" pitchFamily="2" charset="0"/>
              </a:rPr>
              <a:t>| 2022 - 2025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9A813B-88A2-1C4B-B67D-5B99E3C74E44}"/>
              </a:ext>
            </a:extLst>
          </p:cNvPr>
          <p:cNvSpPr txBox="1"/>
          <p:nvPr/>
        </p:nvSpPr>
        <p:spPr>
          <a:xfrm>
            <a:off x="483221" y="6090349"/>
            <a:ext cx="2891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Bariol Bold" panose="02000506040000020003" pitchFamily="2" charset="0"/>
              </a:rPr>
              <a:t>*Girls &amp; Women</a:t>
            </a:r>
          </a:p>
          <a:p>
            <a:r>
              <a:rPr lang="en-US" sz="1200" b="1">
                <a:latin typeface="Bariol Bold" panose="02000506040000020003" pitchFamily="2" charset="0"/>
              </a:rPr>
              <a:t>**</a:t>
            </a:r>
            <a:r>
              <a:rPr lang="en-US" sz="1200" b="1">
                <a:latin typeface="Bariol Bold" panose="02000506040000020003" pitchFamily="2" charset="0"/>
                <a:hlinkClick r:id="rId3"/>
              </a:rPr>
              <a:t>Scottish Index of Multiple Deprivations</a:t>
            </a:r>
            <a:endParaRPr lang="en-US" sz="1200" b="1">
              <a:latin typeface="Bariol Bold" panose="02000506040000020003" pitchFamily="2" charset="0"/>
            </a:endParaRPr>
          </a:p>
          <a:p>
            <a:r>
              <a:rPr lang="en-US" sz="1200">
                <a:latin typeface="Bariol Regular" panose="02000506040000020003" pitchFamily="2" charset="0"/>
              </a:rPr>
              <a:t>#</a:t>
            </a:r>
            <a:r>
              <a:rPr lang="en-US" sz="1200" b="1">
                <a:latin typeface="Bariol Bold" panose="02000506040000020003" pitchFamily="2" charset="0"/>
              </a:rPr>
              <a:t>ForgingTheFuture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E5B35D-5B44-BD4C-B3E7-E65B05B8963B}"/>
              </a:ext>
            </a:extLst>
          </p:cNvPr>
          <p:cNvSpPr txBox="1"/>
          <p:nvPr/>
        </p:nvSpPr>
        <p:spPr>
          <a:xfrm>
            <a:off x="4437564" y="632276"/>
            <a:ext cx="3338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Bariol Bold" panose="02000506040000020003" pitchFamily="2" charset="0"/>
              </a:rPr>
              <a:t>Communities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FB43C8-1B7D-EF45-A97D-2B5C5154C436}"/>
              </a:ext>
            </a:extLst>
          </p:cNvPr>
          <p:cNvSpPr/>
          <p:nvPr/>
        </p:nvSpPr>
        <p:spPr>
          <a:xfrm>
            <a:off x="4602336" y="1237115"/>
            <a:ext cx="29903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Bariol Bold" panose="02000506040000020003" pitchFamily="2" charset="0"/>
              </a:rPr>
              <a:t>TACTICS / PROJECTS</a:t>
            </a:r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074374-F675-2347-835B-CB639DD071A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9430" y="721484"/>
            <a:ext cx="1288148" cy="12551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37A560-593D-1A48-A523-DA30CB3D4D83}"/>
              </a:ext>
            </a:extLst>
          </p:cNvPr>
          <p:cNvSpPr txBox="1"/>
          <p:nvPr/>
        </p:nvSpPr>
        <p:spPr>
          <a:xfrm>
            <a:off x="327102" y="2391847"/>
            <a:ext cx="3951943" cy="339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Bariol Bold" panose="02000506040000020003" pitchFamily="2" charset="0"/>
              </a:rPr>
              <a:t>YEAR 1</a:t>
            </a:r>
            <a:br>
              <a:rPr 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Bariol Bold" panose="02000506040000020003" pitchFamily="2" charset="0"/>
              </a:rPr>
            </a:br>
            <a:endParaRPr lang="en-US" b="1">
              <a:solidFill>
                <a:schemeClr val="tx1">
                  <a:lumMod val="85000"/>
                  <a:lumOff val="15000"/>
                </a:schemeClr>
              </a:solidFill>
              <a:latin typeface="Bariol Bold" panose="02000506040000020003" pitchFamily="2" charset="0"/>
            </a:endParaRPr>
          </a:p>
          <a:p>
            <a:pPr algn="r"/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Recruit Fencing Community Development Manager (FCDM)</a:t>
            </a:r>
          </a:p>
          <a:p>
            <a:pPr algn="r"/>
            <a:endParaRPr lang="en-US" sz="1350" b="1">
              <a:solidFill>
                <a:schemeClr val="tx1">
                  <a:lumMod val="85000"/>
                  <a:lumOff val="15000"/>
                </a:schemeClr>
              </a:solidFill>
              <a:latin typeface="Adrianna Light" panose="02000505040000020004" pitchFamily="2" charset="0"/>
            </a:endParaRPr>
          </a:p>
          <a:p>
            <a:pPr algn="r"/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Increase G&amp;W* Participation </a:t>
            </a:r>
            <a: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– specific 3-year </a:t>
            </a:r>
            <a:r>
              <a:rPr lang="en-US" sz="950" err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programme</a:t>
            </a:r>
            <a: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 to increase G&amp;W participation in the sport and our communities</a:t>
            </a:r>
          </a:p>
          <a:p>
            <a:pPr algn="r"/>
            <a:endParaRPr lang="en-US" sz="1350">
              <a:solidFill>
                <a:schemeClr val="tx1">
                  <a:lumMod val="85000"/>
                  <a:lumOff val="15000"/>
                </a:schemeClr>
              </a:solidFill>
              <a:latin typeface="Adrianna" panose="02000505040000020004" pitchFamily="2" charset="0"/>
            </a:endParaRPr>
          </a:p>
          <a:p>
            <a:pPr algn="r"/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SIMD** Member Gain </a:t>
            </a:r>
            <a: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– targeted 3-year </a:t>
            </a:r>
            <a:r>
              <a:rPr lang="en-US" sz="950" err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programme</a:t>
            </a:r>
            <a: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 to regain those members lost to sport during the pandemic</a:t>
            </a:r>
          </a:p>
          <a:p>
            <a:pPr algn="r"/>
            <a:endParaRPr lang="en-US" sz="1350">
              <a:solidFill>
                <a:schemeClr val="tx1">
                  <a:lumMod val="85000"/>
                  <a:lumOff val="15000"/>
                </a:schemeClr>
              </a:solidFill>
              <a:latin typeface="Adrianna" panose="02000505040000020004" pitchFamily="2" charset="0"/>
            </a:endParaRPr>
          </a:p>
          <a:p>
            <a:pPr algn="r"/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Club/Community </a:t>
            </a:r>
            <a:r>
              <a:rPr lang="en-US" sz="950" b="1" err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Prioritisation</a:t>
            </a:r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 </a:t>
            </a:r>
            <a: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– specific support available for those clubs who wish to play a role in presenting a fencing club/community</a:t>
            </a:r>
          </a:p>
          <a:p>
            <a:pPr algn="r"/>
            <a:endParaRPr lang="en-US" sz="1350">
              <a:solidFill>
                <a:schemeClr val="tx1">
                  <a:lumMod val="85000"/>
                  <a:lumOff val="15000"/>
                </a:schemeClr>
              </a:solidFill>
              <a:latin typeface="Adrianna" panose="02000505040000020004" pitchFamily="2" charset="0"/>
            </a:endParaRPr>
          </a:p>
          <a:p>
            <a:pPr algn="r"/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Activation of West Region Action Plan </a:t>
            </a:r>
            <a: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for sustainable growth</a:t>
            </a:r>
          </a:p>
          <a:p>
            <a:pPr algn="r"/>
            <a:r>
              <a:rPr lang="en-US" sz="13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 </a:t>
            </a:r>
          </a:p>
          <a:p>
            <a:pPr algn="r"/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Establish Formal Competition Management Group </a:t>
            </a:r>
            <a: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– internally driven – specific support available for those clubs</a:t>
            </a:r>
          </a:p>
          <a:p>
            <a:pPr algn="r"/>
            <a:endParaRPr lang="en-US" sz="1000" b="1">
              <a:solidFill>
                <a:schemeClr val="tx1">
                  <a:lumMod val="85000"/>
                  <a:lumOff val="15000"/>
                </a:schemeClr>
              </a:solidFill>
              <a:latin typeface="Adrianna Light" panose="0200050504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595423-61BC-8D41-B62F-6059A617AA59}"/>
              </a:ext>
            </a:extLst>
          </p:cNvPr>
          <p:cNvSpPr txBox="1"/>
          <p:nvPr/>
        </p:nvSpPr>
        <p:spPr>
          <a:xfrm>
            <a:off x="5724291" y="2503356"/>
            <a:ext cx="2044389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Bariol Bold" panose="02000506040000020003" pitchFamily="2" charset="0"/>
              </a:rPr>
              <a:t>YEAR 2</a:t>
            </a:r>
            <a:br>
              <a:rPr 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Bariol Bold" panose="02000506040000020003" pitchFamily="2" charset="0"/>
              </a:rPr>
            </a:br>
            <a:endParaRPr lang="en-US" b="1">
              <a:solidFill>
                <a:schemeClr val="tx1">
                  <a:lumMod val="85000"/>
                  <a:lumOff val="15000"/>
                </a:schemeClr>
              </a:solidFill>
              <a:latin typeface="Bariol Bold" panose="02000506040000020003" pitchFamily="2" charset="0"/>
            </a:endParaRPr>
          </a:p>
          <a:p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Maintain G&amp;W Growth Objectives </a:t>
            </a:r>
            <a: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– expand to </a:t>
            </a:r>
            <a:b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</a:br>
            <a: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1 other community/club area</a:t>
            </a:r>
          </a:p>
          <a:p>
            <a:endParaRPr lang="en-US" sz="1350" b="1">
              <a:solidFill>
                <a:schemeClr val="tx1">
                  <a:lumMod val="85000"/>
                  <a:lumOff val="15000"/>
                </a:schemeClr>
              </a:solidFill>
              <a:latin typeface="Adrianna Light" panose="02000505040000020004" pitchFamily="2" charset="0"/>
            </a:endParaRPr>
          </a:p>
          <a:p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Maintain SIMD Member Gain Objectives </a:t>
            </a:r>
            <a: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– expand to 1 other community/club area</a:t>
            </a:r>
          </a:p>
          <a:p>
            <a:endParaRPr lang="en-US" sz="1350">
              <a:solidFill>
                <a:schemeClr val="tx1">
                  <a:lumMod val="85000"/>
                  <a:lumOff val="15000"/>
                </a:schemeClr>
              </a:solidFill>
              <a:latin typeface="Adrianna" panose="02000505040000020004" pitchFamily="2" charset="0"/>
            </a:endParaRPr>
          </a:p>
          <a:p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Maintain the West Region Action Plan – </a:t>
            </a:r>
            <a: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interweaving with club/community </a:t>
            </a:r>
            <a:r>
              <a:rPr lang="en-US" sz="950" err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programmes</a:t>
            </a:r>
            <a: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 </a:t>
            </a:r>
          </a:p>
          <a:p>
            <a:endParaRPr lang="en-US" sz="1350">
              <a:solidFill>
                <a:schemeClr val="tx1">
                  <a:lumMod val="85000"/>
                  <a:lumOff val="15000"/>
                </a:schemeClr>
              </a:solidFill>
              <a:latin typeface="Adrianna" panose="02000505040000020004" pitchFamily="2" charset="0"/>
            </a:endParaRPr>
          </a:p>
          <a:p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Build Ever-Closer Links with Active School Delivery </a:t>
            </a:r>
            <a: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as part of Scot Gov commitment to free active schools sessions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C2E327-6B59-2B4C-BBF3-10696444F39B}"/>
              </a:ext>
            </a:extLst>
          </p:cNvPr>
          <p:cNvSpPr txBox="1"/>
          <p:nvPr/>
        </p:nvSpPr>
        <p:spPr>
          <a:xfrm>
            <a:off x="9493331" y="1768048"/>
            <a:ext cx="2155978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Bariol Bold" panose="02000506040000020003" pitchFamily="2" charset="0"/>
              </a:rPr>
              <a:t>YEAR 3</a:t>
            </a:r>
            <a:br>
              <a:rPr 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Bariol Bold" panose="02000506040000020003" pitchFamily="2" charset="0"/>
              </a:rPr>
            </a:br>
            <a:endParaRPr lang="en-US" b="1">
              <a:solidFill>
                <a:schemeClr val="tx1">
                  <a:lumMod val="85000"/>
                  <a:lumOff val="15000"/>
                </a:schemeClr>
              </a:solidFill>
              <a:latin typeface="Bariol Bold" panose="02000506040000020003" pitchFamily="2" charset="0"/>
            </a:endParaRPr>
          </a:p>
          <a:p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Maintain G&amp;W Growth Objectives </a:t>
            </a:r>
            <a: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– share learning </a:t>
            </a:r>
            <a:b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</a:br>
            <a: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with UK bodies and other sports </a:t>
            </a:r>
            <a:b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</a:br>
            <a: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to maintain connective tissues </a:t>
            </a:r>
            <a:b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</a:br>
            <a: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of fencing as a vehicle for </a:t>
            </a:r>
            <a:b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</a:br>
            <a: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positive change</a:t>
            </a:r>
          </a:p>
          <a:p>
            <a:endParaRPr lang="en-US" sz="1350" b="1">
              <a:solidFill>
                <a:schemeClr val="tx1">
                  <a:lumMod val="85000"/>
                  <a:lumOff val="15000"/>
                </a:schemeClr>
              </a:solidFill>
              <a:latin typeface="Adrianna Light" panose="02000505040000020004" pitchFamily="2" charset="0"/>
            </a:endParaRPr>
          </a:p>
          <a:p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Maintain SIMD Member Gain Objectives </a:t>
            </a:r>
            <a: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begin delivery of free Active Schools sessions (could be achieved earlier if government commitments are met)</a:t>
            </a:r>
          </a:p>
          <a:p>
            <a:endParaRPr lang="en-US" sz="1350">
              <a:solidFill>
                <a:schemeClr val="tx1">
                  <a:lumMod val="85000"/>
                  <a:lumOff val="15000"/>
                </a:schemeClr>
              </a:solidFill>
              <a:latin typeface="Adrianna" panose="02000505040000020004" pitchFamily="2" charset="0"/>
            </a:endParaRPr>
          </a:p>
          <a:p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Established Methodology </a:t>
            </a:r>
            <a:b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</a:br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for Community/Club Growth – </a:t>
            </a:r>
            <a:b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</a:br>
            <a: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FCDM begins building </a:t>
            </a:r>
            <a:b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</a:br>
            <a: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next phase with SF staff/communities/members</a:t>
            </a:r>
          </a:p>
          <a:p>
            <a:endParaRPr lang="en-US" sz="1350">
              <a:solidFill>
                <a:schemeClr val="tx1">
                  <a:lumMod val="85000"/>
                  <a:lumOff val="15000"/>
                </a:schemeClr>
              </a:solidFill>
              <a:latin typeface="Adrianna" panose="02000505040000020004" pitchFamily="2" charset="0"/>
            </a:endParaRPr>
          </a:p>
          <a:p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Begin Evolution of Next Strategic Phase…</a:t>
            </a:r>
            <a:endParaRPr lang="en-US" sz="950">
              <a:solidFill>
                <a:schemeClr val="tx1">
                  <a:lumMod val="85000"/>
                  <a:lumOff val="15000"/>
                </a:schemeClr>
              </a:solidFill>
              <a:latin typeface="Adrianna" panose="02000505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707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looking at a computer screen&#10;&#10;Description automatically generated with low confidence">
            <a:extLst>
              <a:ext uri="{FF2B5EF4-FFF2-40B4-BE49-F238E27FC236}">
                <a16:creationId xmlns:a16="http://schemas.microsoft.com/office/drawing/2014/main" id="{90DA00A1-8FE8-6941-A56D-CFCA44310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2B462-CD80-DE45-A688-86F5F8A408C7}"/>
              </a:ext>
            </a:extLst>
          </p:cNvPr>
          <p:cNvSpPr txBox="1"/>
          <p:nvPr/>
        </p:nvSpPr>
        <p:spPr>
          <a:xfrm>
            <a:off x="483221" y="490652"/>
            <a:ext cx="2891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Bariol Bold" panose="02000506040000020003" pitchFamily="2" charset="0"/>
              </a:rPr>
              <a:t>Scottish Fencing</a:t>
            </a:r>
          </a:p>
          <a:p>
            <a:r>
              <a:rPr lang="en-US" sz="1200" b="1">
                <a:latin typeface="Bariol Bold" panose="02000506040000020003" pitchFamily="2" charset="0"/>
              </a:rPr>
              <a:t>Our Strategy </a:t>
            </a:r>
            <a:r>
              <a:rPr lang="en-US" sz="1200">
                <a:latin typeface="Bariol Regular" panose="02000506040000020003" pitchFamily="2" charset="0"/>
              </a:rPr>
              <a:t>| 2022 - 2025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E083BF-C725-8D4B-BCE8-4D0A8CF5696E}"/>
              </a:ext>
            </a:extLst>
          </p:cNvPr>
          <p:cNvSpPr txBox="1"/>
          <p:nvPr/>
        </p:nvSpPr>
        <p:spPr>
          <a:xfrm>
            <a:off x="483221" y="6090349"/>
            <a:ext cx="2891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Bariol Regular" panose="02000506040000020003" pitchFamily="2" charset="0"/>
              </a:rPr>
              <a:t>#</a:t>
            </a:r>
            <a:r>
              <a:rPr lang="en-US" sz="1200" b="1" err="1">
                <a:latin typeface="Bariol Bold" panose="02000506040000020003" pitchFamily="2" charset="0"/>
              </a:rPr>
              <a:t>ForgingTheFuture</a:t>
            </a:r>
            <a:endParaRPr lang="en-US" sz="1200">
              <a:latin typeface="Bariol Regular" panose="02000506040000020003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52F3B9-8536-5D49-9371-FE816148CE19}"/>
              </a:ext>
            </a:extLst>
          </p:cNvPr>
          <p:cNvSpPr txBox="1"/>
          <p:nvPr/>
        </p:nvSpPr>
        <p:spPr>
          <a:xfrm>
            <a:off x="6003076" y="2238832"/>
            <a:ext cx="560154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Bariol Bold" panose="02000506040000020003" pitchFamily="2" charset="0"/>
              </a:rPr>
              <a:t>OBJECTIVE</a:t>
            </a:r>
            <a:br>
              <a:rPr lang="en-US" sz="1200" b="1">
                <a:solidFill>
                  <a:schemeClr val="bg1"/>
                </a:solidFill>
                <a:latin typeface="Bariol Bold" panose="02000506040000020003" pitchFamily="2" charset="0"/>
              </a:rPr>
            </a:br>
            <a:endParaRPr lang="en-US" sz="1200" b="1">
              <a:solidFill>
                <a:schemeClr val="bg1"/>
              </a:solidFill>
              <a:latin typeface="Bariol Bold" panose="02000506040000020003" pitchFamily="2" charset="0"/>
            </a:endParaRPr>
          </a:p>
          <a:p>
            <a:r>
              <a:rPr lang="en-US" sz="1600" b="1">
                <a:solidFill>
                  <a:schemeClr val="bg1"/>
                </a:solidFill>
                <a:latin typeface="Adrianna Light" panose="02000505040000020004" pitchFamily="2" charset="0"/>
              </a:rPr>
              <a:t>A purposeful presence for fencing in communities.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DB592F-DDD4-2046-9D48-EC815DF7337A}"/>
              </a:ext>
            </a:extLst>
          </p:cNvPr>
          <p:cNvSpPr txBox="1"/>
          <p:nvPr/>
        </p:nvSpPr>
        <p:spPr>
          <a:xfrm>
            <a:off x="6003075" y="3692210"/>
            <a:ext cx="48365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Bariol Bold" panose="02000506040000020003" pitchFamily="2" charset="0"/>
              </a:rPr>
              <a:t>STRATEGIES </a:t>
            </a:r>
            <a:br>
              <a:rPr lang="en-US" sz="1200" b="1">
                <a:solidFill>
                  <a:schemeClr val="bg1"/>
                </a:solidFill>
                <a:latin typeface="Bariol Bold" panose="02000506040000020003" pitchFamily="2" charset="0"/>
              </a:rPr>
            </a:br>
            <a:endParaRPr lang="en-US" sz="1200" b="1">
              <a:solidFill>
                <a:schemeClr val="bg1"/>
              </a:solidFill>
              <a:latin typeface="Bariol Bold" panose="02000506040000020003" pitchFamily="2" charset="0"/>
            </a:endParaRPr>
          </a:p>
          <a:p>
            <a:r>
              <a:rPr lang="en-US" sz="1600" b="1">
                <a:solidFill>
                  <a:schemeClr val="bg1"/>
                </a:solidFill>
                <a:latin typeface="Adrianna Light" panose="02000505040000020004" pitchFamily="2" charset="0"/>
              </a:rPr>
              <a:t>Through intentional </a:t>
            </a:r>
            <a:r>
              <a:rPr lang="en-US" sz="1600" b="1" err="1">
                <a:solidFill>
                  <a:schemeClr val="bg1"/>
                </a:solidFill>
                <a:latin typeface="Adrianna Light" panose="02000505040000020004" pitchFamily="2" charset="0"/>
              </a:rPr>
              <a:t>behaviour</a:t>
            </a:r>
            <a:r>
              <a:rPr lang="en-US" sz="1600" b="1">
                <a:solidFill>
                  <a:schemeClr val="bg1"/>
                </a:solidFill>
                <a:latin typeface="Adrianna Light" panose="02000505040000020004" pitchFamily="2" charset="0"/>
              </a:rPr>
              <a:t>, support our communities to overcome barriers to participation in Scotland.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1483DF8-5AD0-4F46-89B4-2514E93E3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007" y="2227542"/>
            <a:ext cx="1370355" cy="12700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FD9A0F-B67B-F443-A561-935008CE4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7158" y="3645499"/>
            <a:ext cx="1350369" cy="138499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0E63F81-8A89-1348-AA09-3998525CA809}"/>
              </a:ext>
            </a:extLst>
          </p:cNvPr>
          <p:cNvSpPr txBox="1"/>
          <p:nvPr/>
        </p:nvSpPr>
        <p:spPr>
          <a:xfrm>
            <a:off x="988122" y="1297836"/>
            <a:ext cx="3048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3C416B"/>
                </a:solidFill>
                <a:latin typeface="Bariol Bold" panose="02000506040000020003" pitchFamily="2" charset="0"/>
              </a:rPr>
              <a:t>Social Change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64D9A3B-63C8-4B4E-984E-A1F7293A127C}"/>
              </a:ext>
            </a:extLst>
          </p:cNvPr>
          <p:cNvCxnSpPr>
            <a:cxnSpLocks/>
          </p:cNvCxnSpPr>
          <p:nvPr/>
        </p:nvCxnSpPr>
        <p:spPr>
          <a:xfrm>
            <a:off x="6096000" y="3419709"/>
            <a:ext cx="4847063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47176FD-18EB-7346-ACAD-3AB592BEF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0074" y="5427294"/>
            <a:ext cx="1429181" cy="92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384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8376F702-4ED4-894D-9EB9-10F2069AE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6D0687-366B-3F42-B40F-347FCB58C246}"/>
              </a:ext>
            </a:extLst>
          </p:cNvPr>
          <p:cNvSpPr txBox="1"/>
          <p:nvPr/>
        </p:nvSpPr>
        <p:spPr>
          <a:xfrm>
            <a:off x="483221" y="490652"/>
            <a:ext cx="2891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Bariol Bold" panose="02000506040000020003" pitchFamily="2" charset="0"/>
              </a:rPr>
              <a:t>Scottish Fencing</a:t>
            </a:r>
          </a:p>
          <a:p>
            <a:r>
              <a:rPr lang="en-US" sz="1200" b="1">
                <a:latin typeface="Bariol Bold" panose="02000506040000020003" pitchFamily="2" charset="0"/>
              </a:rPr>
              <a:t>Our Strategy </a:t>
            </a:r>
            <a:r>
              <a:rPr lang="en-US" sz="1200">
                <a:latin typeface="Bariol Regular" panose="02000506040000020003" pitchFamily="2" charset="0"/>
              </a:rPr>
              <a:t>| 2022 - 2025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D7C11C-12CF-2243-9CA6-0810067357B0}"/>
              </a:ext>
            </a:extLst>
          </p:cNvPr>
          <p:cNvSpPr txBox="1"/>
          <p:nvPr/>
        </p:nvSpPr>
        <p:spPr>
          <a:xfrm>
            <a:off x="483221" y="6090349"/>
            <a:ext cx="2891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Bariol Regular" panose="02000506040000020003" pitchFamily="2" charset="0"/>
              </a:rPr>
              <a:t>#</a:t>
            </a:r>
            <a:r>
              <a:rPr lang="en-US" sz="1200" b="1" err="1">
                <a:latin typeface="Bariol Bold" panose="02000506040000020003" pitchFamily="2" charset="0"/>
              </a:rPr>
              <a:t>ForgingTheFuture</a:t>
            </a:r>
            <a:endParaRPr lang="en-US" sz="1200">
              <a:latin typeface="Bariol Regular" panose="02000506040000020003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17B87B-9B58-8D44-A264-DCFA21555696}"/>
              </a:ext>
            </a:extLst>
          </p:cNvPr>
          <p:cNvSpPr txBox="1"/>
          <p:nvPr/>
        </p:nvSpPr>
        <p:spPr>
          <a:xfrm>
            <a:off x="200722" y="2414149"/>
            <a:ext cx="4070889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Bariol Bold" panose="02000506040000020003" pitchFamily="2" charset="0"/>
              </a:rPr>
              <a:t>YEAR 1</a:t>
            </a:r>
            <a:endParaRPr lang="en-US" sz="1200" b="1">
              <a:solidFill>
                <a:schemeClr val="bg1">
                  <a:lumMod val="65000"/>
                </a:schemeClr>
              </a:solidFill>
              <a:latin typeface="Bariol Bold" panose="02000506040000020003" pitchFamily="2" charset="0"/>
            </a:endParaRPr>
          </a:p>
          <a:p>
            <a:pPr algn="r"/>
            <a:endParaRPr lang="en-US" sz="1200" b="1">
              <a:solidFill>
                <a:schemeClr val="bg1">
                  <a:lumMod val="65000"/>
                </a:schemeClr>
              </a:solidFill>
              <a:latin typeface="Bariol Bold" panose="02000506040000020003" pitchFamily="2" charset="0"/>
            </a:endParaRPr>
          </a:p>
          <a:p>
            <a:pPr algn="r"/>
            <a:endParaRPr lang="en-US" sz="950" b="1">
              <a:solidFill>
                <a:schemeClr val="bg1">
                  <a:lumMod val="65000"/>
                </a:schemeClr>
              </a:solidFill>
              <a:latin typeface="Adrianna" panose="02000505040000020004" pitchFamily="2" charset="0"/>
            </a:endParaRPr>
          </a:p>
          <a:p>
            <a:pPr algn="r"/>
            <a:endParaRPr lang="en-US" sz="1350" b="1">
              <a:solidFill>
                <a:schemeClr val="bg1">
                  <a:lumMod val="65000"/>
                </a:schemeClr>
              </a:solidFill>
              <a:latin typeface="Adrianna Light" panose="02000505040000020004" pitchFamily="2" charset="0"/>
            </a:endParaRPr>
          </a:p>
          <a:p>
            <a:pPr algn="r"/>
            <a:r>
              <a:rPr lang="en-US" sz="950" b="1">
                <a:solidFill>
                  <a:schemeClr val="bg1">
                    <a:lumMod val="65000"/>
                  </a:schemeClr>
                </a:solidFill>
                <a:latin typeface="Adrianna" panose="02000505040000020004" pitchFamily="2" charset="0"/>
              </a:rPr>
              <a:t>Specify which communities SF will target for impact projects</a:t>
            </a:r>
            <a:endParaRPr lang="en-US" sz="1350">
              <a:solidFill>
                <a:schemeClr val="bg1">
                  <a:lumMod val="65000"/>
                </a:schemeClr>
              </a:solidFill>
              <a:latin typeface="Adrianna" panose="02000505040000020004" pitchFamily="2" charset="0"/>
            </a:endParaRPr>
          </a:p>
          <a:p>
            <a:pPr algn="r"/>
            <a:endParaRPr lang="en-US" sz="1350">
              <a:solidFill>
                <a:schemeClr val="bg1">
                  <a:lumMod val="65000"/>
                </a:schemeClr>
              </a:solidFill>
              <a:latin typeface="Adrianna" panose="02000505040000020004" pitchFamily="2" charset="0"/>
            </a:endParaRPr>
          </a:p>
          <a:p>
            <a:pPr algn="r"/>
            <a:r>
              <a:rPr lang="en-US" sz="950" b="1">
                <a:solidFill>
                  <a:schemeClr val="bg1">
                    <a:lumMod val="65000"/>
                  </a:schemeClr>
                </a:solidFill>
                <a:latin typeface="Adrianna" panose="02000505040000020004" pitchFamily="2" charset="0"/>
              </a:rPr>
              <a:t>Develop and document the SF Changing Lives methodology</a:t>
            </a:r>
            <a:endParaRPr lang="en-US" sz="1350">
              <a:solidFill>
                <a:schemeClr val="bg1">
                  <a:lumMod val="65000"/>
                </a:schemeClr>
              </a:solidFill>
              <a:latin typeface="Adrianna" panose="02000505040000020004" pitchFamily="2" charset="0"/>
            </a:endParaRPr>
          </a:p>
          <a:p>
            <a:pPr algn="r"/>
            <a:r>
              <a:rPr lang="en-US" sz="1350">
                <a:solidFill>
                  <a:schemeClr val="bg1">
                    <a:lumMod val="65000"/>
                  </a:schemeClr>
                </a:solidFill>
                <a:latin typeface="Adrianna" panose="02000505040000020004" pitchFamily="2" charset="0"/>
              </a:rPr>
              <a:t> </a:t>
            </a:r>
          </a:p>
          <a:p>
            <a:pPr algn="r"/>
            <a:r>
              <a:rPr lang="en-US" sz="950" b="1">
                <a:solidFill>
                  <a:schemeClr val="bg1">
                    <a:lumMod val="65000"/>
                  </a:schemeClr>
                </a:solidFill>
                <a:latin typeface="Adrianna" panose="02000505040000020004" pitchFamily="2" charset="0"/>
              </a:rPr>
              <a:t>Provide club/community-specific support to upskill clubs and widen their participation base </a:t>
            </a:r>
            <a:r>
              <a:rPr lang="en-US" sz="950">
                <a:solidFill>
                  <a:schemeClr val="bg1">
                    <a:lumMod val="65000"/>
                  </a:schemeClr>
                </a:solidFill>
                <a:latin typeface="Adrianna" panose="02000505040000020004" pitchFamily="2" charset="0"/>
              </a:rPr>
              <a:t>through different entry points and forms of Fencing</a:t>
            </a:r>
          </a:p>
          <a:p>
            <a:pPr algn="r"/>
            <a:endParaRPr lang="en-US" sz="1350" b="1">
              <a:solidFill>
                <a:schemeClr val="bg1">
                  <a:lumMod val="65000"/>
                </a:schemeClr>
              </a:solidFill>
              <a:latin typeface="Adrianna" panose="02000505040000020004" pitchFamily="2" charset="0"/>
            </a:endParaRPr>
          </a:p>
          <a:p>
            <a:pPr algn="r"/>
            <a:r>
              <a:rPr lang="en-US" sz="1000" b="1">
                <a:solidFill>
                  <a:schemeClr val="bg1">
                    <a:lumMod val="65000"/>
                  </a:schemeClr>
                </a:solidFill>
                <a:latin typeface="Adrianna Light" panose="02000505040000020004" pitchFamily="2" charset="0"/>
              </a:rPr>
              <a:t>Develop an “Accessible Club” framework for communities/clubs to follow SF </a:t>
            </a:r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Adrianna" panose="02000505040000020004" pitchFamily="2" charset="0"/>
              </a:rPr>
              <a:t>#ChangingLives Coach Education </a:t>
            </a:r>
            <a:r>
              <a:rPr lang="en-US" sz="1000" err="1">
                <a:solidFill>
                  <a:schemeClr val="bg1">
                    <a:lumMod val="65000"/>
                  </a:schemeClr>
                </a:solidFill>
                <a:latin typeface="Adrianna" panose="02000505040000020004" pitchFamily="2" charset="0"/>
              </a:rPr>
              <a:t>programme</a:t>
            </a:r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Adrianna" panose="02000505040000020004" pitchFamily="2" charset="0"/>
              </a:rPr>
              <a:t> </a:t>
            </a:r>
          </a:p>
          <a:p>
            <a:pPr algn="r"/>
            <a:endParaRPr lang="en-US" sz="1350" b="1">
              <a:solidFill>
                <a:schemeClr val="bg1">
                  <a:lumMod val="65000"/>
                </a:schemeClr>
              </a:solidFill>
              <a:latin typeface="Adrianna Light" panose="02000505040000020004" pitchFamily="2" charset="0"/>
            </a:endParaRPr>
          </a:p>
          <a:p>
            <a:pPr algn="r"/>
            <a:r>
              <a:rPr lang="en-US" sz="1000" b="1">
                <a:solidFill>
                  <a:schemeClr val="bg1">
                    <a:lumMod val="65000"/>
                  </a:schemeClr>
                </a:solidFill>
                <a:latin typeface="Adrianna Light" panose="02000505040000020004" pitchFamily="2" charset="0"/>
              </a:rPr>
              <a:t>Build cross-sport collaboration </a:t>
            </a:r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Adrianna" panose="02000505040000020004" pitchFamily="2" charset="0"/>
              </a:rPr>
              <a:t>to “go deep” in a small number </a:t>
            </a:r>
            <a:br>
              <a:rPr lang="en-US" sz="1000">
                <a:solidFill>
                  <a:schemeClr val="bg1">
                    <a:lumMod val="65000"/>
                  </a:schemeClr>
                </a:solidFill>
                <a:latin typeface="Adrianna" panose="02000505040000020004" pitchFamily="2" charset="0"/>
              </a:rPr>
            </a:br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Adrianna" panose="02000505040000020004" pitchFamily="2" charset="0"/>
              </a:rPr>
              <a:t>of targeted communities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E46EAD-3710-C446-8127-DBD530883653}"/>
              </a:ext>
            </a:extLst>
          </p:cNvPr>
          <p:cNvSpPr txBox="1"/>
          <p:nvPr/>
        </p:nvSpPr>
        <p:spPr>
          <a:xfrm>
            <a:off x="5724291" y="2436451"/>
            <a:ext cx="2044389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Bariol Bold" panose="02000506040000020003" pitchFamily="2" charset="0"/>
              </a:rPr>
              <a:t>YEAR 2</a:t>
            </a:r>
            <a:br>
              <a:rPr lang="en-US" sz="1200" b="1">
                <a:solidFill>
                  <a:schemeClr val="bg1">
                    <a:lumMod val="65000"/>
                  </a:schemeClr>
                </a:solidFill>
                <a:latin typeface="Bariol Bold" panose="02000506040000020003" pitchFamily="2" charset="0"/>
              </a:rPr>
            </a:br>
            <a:endParaRPr lang="en-US" b="1">
              <a:solidFill>
                <a:schemeClr val="bg1">
                  <a:lumMod val="65000"/>
                </a:schemeClr>
              </a:solidFill>
              <a:latin typeface="Bariol Bold" panose="02000506040000020003" pitchFamily="2" charset="0"/>
            </a:endParaRPr>
          </a:p>
          <a:p>
            <a:r>
              <a:rPr lang="en-US" sz="950" b="1">
                <a:solidFill>
                  <a:schemeClr val="bg1">
                    <a:lumMod val="65000"/>
                  </a:schemeClr>
                </a:solidFill>
                <a:latin typeface="Adrianna" panose="02000505040000020004" pitchFamily="2" charset="0"/>
              </a:rPr>
              <a:t>Increase number of targeted communities by 1</a:t>
            </a:r>
          </a:p>
          <a:p>
            <a:endParaRPr lang="en-US" sz="1350" b="1">
              <a:solidFill>
                <a:schemeClr val="bg1">
                  <a:lumMod val="65000"/>
                </a:schemeClr>
              </a:solidFill>
              <a:latin typeface="Adrianna Light" panose="02000505040000020004" pitchFamily="2" charset="0"/>
            </a:endParaRPr>
          </a:p>
          <a:p>
            <a:r>
              <a:rPr lang="en-US" sz="950" b="1">
                <a:solidFill>
                  <a:schemeClr val="bg1">
                    <a:lumMod val="65000"/>
                  </a:schemeClr>
                </a:solidFill>
                <a:latin typeface="Adrianna" panose="02000505040000020004" pitchFamily="2" charset="0"/>
              </a:rPr>
              <a:t>Maintain SF #ChangingLives Coach Education </a:t>
            </a:r>
            <a:r>
              <a:rPr lang="en-US" sz="950" b="1" err="1">
                <a:solidFill>
                  <a:schemeClr val="bg1">
                    <a:lumMod val="65000"/>
                  </a:schemeClr>
                </a:solidFill>
                <a:latin typeface="Adrianna" panose="02000505040000020004" pitchFamily="2" charset="0"/>
              </a:rPr>
              <a:t>Programme</a:t>
            </a:r>
            <a:endParaRPr lang="en-US" sz="950" b="1">
              <a:solidFill>
                <a:schemeClr val="bg1">
                  <a:lumMod val="65000"/>
                </a:schemeClr>
              </a:solidFill>
              <a:latin typeface="Adrianna" panose="02000505040000020004" pitchFamily="2" charset="0"/>
            </a:endParaRPr>
          </a:p>
          <a:p>
            <a:endParaRPr lang="en-US" sz="1350">
              <a:solidFill>
                <a:schemeClr val="bg1">
                  <a:lumMod val="65000"/>
                </a:schemeClr>
              </a:solidFill>
              <a:latin typeface="Adrianna" panose="02000505040000020004" pitchFamily="2" charset="0"/>
            </a:endParaRPr>
          </a:p>
          <a:p>
            <a:r>
              <a:rPr lang="en-US" sz="950" b="1">
                <a:solidFill>
                  <a:schemeClr val="bg1">
                    <a:lumMod val="65000"/>
                  </a:schemeClr>
                </a:solidFill>
                <a:latin typeface="Adrianna" panose="02000505040000020004" pitchFamily="2" charset="0"/>
              </a:rPr>
              <a:t>Maintain cross-sport collaboration</a:t>
            </a:r>
          </a:p>
          <a:p>
            <a:endParaRPr lang="en-US" sz="1350">
              <a:solidFill>
                <a:schemeClr val="bg1">
                  <a:lumMod val="65000"/>
                </a:schemeClr>
              </a:solidFill>
              <a:latin typeface="Adrianna" panose="02000505040000020004" pitchFamily="2" charset="0"/>
            </a:endParaRPr>
          </a:p>
          <a:p>
            <a:r>
              <a:rPr lang="en-US" sz="950" b="1">
                <a:solidFill>
                  <a:schemeClr val="bg1">
                    <a:lumMod val="65000"/>
                  </a:schemeClr>
                </a:solidFill>
                <a:latin typeface="Adrianna" panose="02000505040000020004" pitchFamily="2" charset="0"/>
              </a:rPr>
              <a:t>Develop &amp; share stories of club/community success</a:t>
            </a:r>
            <a:endParaRPr lang="en-US" sz="950">
              <a:solidFill>
                <a:schemeClr val="bg1">
                  <a:lumMod val="65000"/>
                </a:schemeClr>
              </a:solidFill>
              <a:latin typeface="Adrianna" panose="0200050504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6EAB99-36C4-AE4D-9B95-4D09496D9AC6}"/>
              </a:ext>
            </a:extLst>
          </p:cNvPr>
          <p:cNvSpPr txBox="1"/>
          <p:nvPr/>
        </p:nvSpPr>
        <p:spPr>
          <a:xfrm>
            <a:off x="9478463" y="2436451"/>
            <a:ext cx="21559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Bariol Bold" panose="02000506040000020003" pitchFamily="2" charset="0"/>
              </a:rPr>
              <a:t>YEAR 3</a:t>
            </a:r>
            <a:br>
              <a:rPr lang="en-US" sz="1200" b="1">
                <a:solidFill>
                  <a:schemeClr val="bg1">
                    <a:lumMod val="65000"/>
                  </a:schemeClr>
                </a:solidFill>
                <a:latin typeface="Bariol Bold" panose="02000506040000020003" pitchFamily="2" charset="0"/>
              </a:rPr>
            </a:br>
            <a:endParaRPr lang="en-US" b="1">
              <a:solidFill>
                <a:schemeClr val="bg1">
                  <a:lumMod val="65000"/>
                </a:schemeClr>
              </a:solidFill>
              <a:latin typeface="Bariol Bold" panose="02000506040000020003" pitchFamily="2" charset="0"/>
            </a:endParaRPr>
          </a:p>
          <a:p>
            <a:r>
              <a:rPr lang="en-US" sz="950" b="1">
                <a:solidFill>
                  <a:schemeClr val="bg1">
                    <a:lumMod val="65000"/>
                  </a:schemeClr>
                </a:solidFill>
                <a:latin typeface="Adrianna" panose="02000505040000020004" pitchFamily="2" charset="0"/>
              </a:rPr>
              <a:t>Increase number of targeted communities by 1 </a:t>
            </a:r>
          </a:p>
          <a:p>
            <a:endParaRPr lang="en-US" sz="1350" b="1">
              <a:solidFill>
                <a:schemeClr val="bg1">
                  <a:lumMod val="65000"/>
                </a:schemeClr>
              </a:solidFill>
              <a:latin typeface="Adrianna Light" panose="02000505040000020004" pitchFamily="2" charset="0"/>
            </a:endParaRPr>
          </a:p>
          <a:p>
            <a:r>
              <a:rPr lang="en-US" sz="950" b="1">
                <a:solidFill>
                  <a:schemeClr val="bg1">
                    <a:lumMod val="65000"/>
                  </a:schemeClr>
                </a:solidFill>
                <a:latin typeface="Adrianna" panose="02000505040000020004" pitchFamily="2" charset="0"/>
              </a:rPr>
              <a:t>Maintain SF #ChangingLives Coach Education </a:t>
            </a:r>
            <a:r>
              <a:rPr lang="en-US" sz="950" b="1" err="1">
                <a:solidFill>
                  <a:schemeClr val="bg1">
                    <a:lumMod val="65000"/>
                  </a:schemeClr>
                </a:solidFill>
                <a:latin typeface="Adrianna" panose="02000505040000020004" pitchFamily="2" charset="0"/>
              </a:rPr>
              <a:t>Programme</a:t>
            </a:r>
            <a:endParaRPr lang="en-US" sz="950" b="1">
              <a:solidFill>
                <a:schemeClr val="bg1">
                  <a:lumMod val="65000"/>
                </a:schemeClr>
              </a:solidFill>
              <a:latin typeface="Adrianna" panose="02000505040000020004" pitchFamily="2" charset="0"/>
            </a:endParaRPr>
          </a:p>
          <a:p>
            <a:endParaRPr lang="en-US" sz="1350" b="1">
              <a:solidFill>
                <a:schemeClr val="bg1">
                  <a:lumMod val="65000"/>
                </a:schemeClr>
              </a:solidFill>
              <a:latin typeface="Adrianna" panose="02000505040000020004" pitchFamily="2" charset="0"/>
            </a:endParaRPr>
          </a:p>
          <a:p>
            <a:r>
              <a:rPr lang="en-US" sz="950" b="1">
                <a:solidFill>
                  <a:schemeClr val="bg1">
                    <a:lumMod val="65000"/>
                  </a:schemeClr>
                </a:solidFill>
                <a:latin typeface="Adrianna" panose="02000505040000020004" pitchFamily="2" charset="0"/>
              </a:rPr>
              <a:t>Begin Evolution of Next Strategic Phase…</a:t>
            </a:r>
            <a:endParaRPr lang="en-US" sz="950">
              <a:solidFill>
                <a:schemeClr val="bg1">
                  <a:lumMod val="65000"/>
                </a:schemeClr>
              </a:solidFill>
              <a:latin typeface="Adrianna" panose="0200050504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5C5833-5617-9040-A4B5-584F58E31F5A}"/>
              </a:ext>
            </a:extLst>
          </p:cNvPr>
          <p:cNvSpPr txBox="1"/>
          <p:nvPr/>
        </p:nvSpPr>
        <p:spPr>
          <a:xfrm>
            <a:off x="4437564" y="632276"/>
            <a:ext cx="3338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Bariol Bold" panose="02000506040000020003" pitchFamily="2" charset="0"/>
              </a:rPr>
              <a:t>Social Change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4823FC-524F-BE4F-84F5-18057A21AFB2}"/>
              </a:ext>
            </a:extLst>
          </p:cNvPr>
          <p:cNvSpPr/>
          <p:nvPr/>
        </p:nvSpPr>
        <p:spPr>
          <a:xfrm>
            <a:off x="4602336" y="1237115"/>
            <a:ext cx="29903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Bariol Bold" panose="02000506040000020003" pitchFamily="2" charset="0"/>
              </a:rPr>
              <a:t>TACTICS / PROJECTS</a:t>
            </a:r>
            <a:endParaRPr lang="en-US" sz="2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D70CA7-5B8B-5F43-81FE-CCC7954745A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9430" y="721484"/>
            <a:ext cx="1288148" cy="12551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6C5FBF-EDC4-1E4D-92BC-9A35A1A60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1736" y="5442529"/>
            <a:ext cx="1422414" cy="91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83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B9E940E1-CCE7-D54B-92EF-944BA707D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862F60-038C-3342-8B10-22CECD3F935E}"/>
              </a:ext>
            </a:extLst>
          </p:cNvPr>
          <p:cNvSpPr txBox="1"/>
          <p:nvPr/>
        </p:nvSpPr>
        <p:spPr>
          <a:xfrm>
            <a:off x="483221" y="490652"/>
            <a:ext cx="2891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Bariol Bold" panose="02000506040000020003" pitchFamily="2" charset="0"/>
              </a:rPr>
              <a:t>Scottish Fencing</a:t>
            </a:r>
          </a:p>
          <a:p>
            <a:r>
              <a:rPr lang="en-US" sz="1200" b="1">
                <a:latin typeface="Bariol Bold" panose="02000506040000020003" pitchFamily="2" charset="0"/>
              </a:rPr>
              <a:t>Our Strategy </a:t>
            </a:r>
            <a:r>
              <a:rPr lang="en-US" sz="1200">
                <a:latin typeface="Bariol Regular" panose="02000506040000020003" pitchFamily="2" charset="0"/>
              </a:rPr>
              <a:t>| 2022 - 2025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945968-32FA-4F45-9929-5F6952920C9A}"/>
              </a:ext>
            </a:extLst>
          </p:cNvPr>
          <p:cNvSpPr txBox="1"/>
          <p:nvPr/>
        </p:nvSpPr>
        <p:spPr>
          <a:xfrm>
            <a:off x="483221" y="6090349"/>
            <a:ext cx="2891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Bariol Regular" panose="02000506040000020003" pitchFamily="2" charset="0"/>
              </a:rPr>
              <a:t>#</a:t>
            </a:r>
            <a:r>
              <a:rPr lang="en-US" sz="1200" b="1" err="1">
                <a:latin typeface="Bariol Bold" panose="02000506040000020003" pitchFamily="2" charset="0"/>
              </a:rPr>
              <a:t>ForgingTheFuture</a:t>
            </a:r>
            <a:endParaRPr lang="en-US" sz="1200">
              <a:latin typeface="Bariol Regular" panose="02000506040000020003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020730-07B8-6C4C-9F32-68A2A4BE45BE}"/>
              </a:ext>
            </a:extLst>
          </p:cNvPr>
          <p:cNvSpPr txBox="1"/>
          <p:nvPr/>
        </p:nvSpPr>
        <p:spPr>
          <a:xfrm>
            <a:off x="6003076" y="2238832"/>
            <a:ext cx="483652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Bariol Bold" panose="02000506040000020003" pitchFamily="2" charset="0"/>
              </a:rPr>
              <a:t>OBJECTIVE</a:t>
            </a:r>
            <a:br>
              <a:rPr lang="en-US" sz="1200" b="1">
                <a:solidFill>
                  <a:schemeClr val="bg1"/>
                </a:solidFill>
                <a:latin typeface="Bariol Bold" panose="02000506040000020003" pitchFamily="2" charset="0"/>
              </a:rPr>
            </a:br>
            <a:endParaRPr lang="en-US" sz="1200" b="1">
              <a:solidFill>
                <a:schemeClr val="bg1"/>
              </a:solidFill>
              <a:latin typeface="Bariol Bold" panose="02000506040000020003" pitchFamily="2" charset="0"/>
            </a:endParaRPr>
          </a:p>
          <a:p>
            <a:r>
              <a:rPr lang="en-US" sz="1600" b="1">
                <a:solidFill>
                  <a:schemeClr val="bg1"/>
                </a:solidFill>
                <a:latin typeface="Adrianna Light" panose="02000505040000020004" pitchFamily="2" charset="0"/>
              </a:rPr>
              <a:t>Ensure every fencing community can be a </a:t>
            </a:r>
            <a:br>
              <a:rPr lang="en-US" sz="1600" b="1">
                <a:solidFill>
                  <a:schemeClr val="bg1"/>
                </a:solidFill>
                <a:latin typeface="Adrianna Light" panose="02000505040000020004" pitchFamily="2" charset="0"/>
              </a:rPr>
            </a:br>
            <a:r>
              <a:rPr lang="en-US" sz="1600" b="1">
                <a:solidFill>
                  <a:schemeClr val="bg1"/>
                </a:solidFill>
                <a:latin typeface="Adrianna Light" panose="02000505040000020004" pitchFamily="2" charset="0"/>
              </a:rPr>
              <a:t>home for anyone.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8E034F-4CF2-CC4D-8E30-C5684BE6F74C}"/>
              </a:ext>
            </a:extLst>
          </p:cNvPr>
          <p:cNvSpPr txBox="1"/>
          <p:nvPr/>
        </p:nvSpPr>
        <p:spPr>
          <a:xfrm>
            <a:off x="6003075" y="3915232"/>
            <a:ext cx="48365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Bariol Bold" panose="02000506040000020003" pitchFamily="2" charset="0"/>
              </a:rPr>
              <a:t>STRATEGIES </a:t>
            </a:r>
            <a:br>
              <a:rPr lang="en-US" sz="1200" b="1">
                <a:solidFill>
                  <a:schemeClr val="bg1"/>
                </a:solidFill>
                <a:latin typeface="Bariol Bold" panose="02000506040000020003" pitchFamily="2" charset="0"/>
              </a:rPr>
            </a:br>
            <a:endParaRPr lang="en-US" sz="1200" b="1">
              <a:solidFill>
                <a:schemeClr val="bg1"/>
              </a:solidFill>
              <a:latin typeface="Bariol Bold" panose="02000506040000020003" pitchFamily="2" charset="0"/>
            </a:endParaRPr>
          </a:p>
          <a:p>
            <a:r>
              <a:rPr lang="en-US" sz="1600" b="1">
                <a:solidFill>
                  <a:schemeClr val="bg1"/>
                </a:solidFill>
                <a:latin typeface="Adrianna Light" panose="02000505040000020004" pitchFamily="2" charset="0"/>
              </a:rPr>
              <a:t>Deliver on the equality action plan by 2023 </a:t>
            </a:r>
            <a:br>
              <a:rPr lang="en-US" sz="1600" b="1">
                <a:solidFill>
                  <a:schemeClr val="bg1"/>
                </a:solidFill>
                <a:latin typeface="Adrianna Light" panose="02000505040000020004" pitchFamily="2" charset="0"/>
              </a:rPr>
            </a:br>
            <a:r>
              <a:rPr lang="en-US" sz="1600" b="1">
                <a:solidFill>
                  <a:schemeClr val="bg1"/>
                </a:solidFill>
                <a:latin typeface="Adrianna Light" panose="02000505040000020004" pitchFamily="2" charset="0"/>
              </a:rPr>
              <a:t>&amp; recruit a key role to transform the club &amp; community environment.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933219-06A1-5040-9E3C-6433D20A6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007" y="2227542"/>
            <a:ext cx="1370355" cy="12700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7E4D84-6045-A743-AB20-5F81756EE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7158" y="3868521"/>
            <a:ext cx="1350369" cy="138499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C2D0B5-C4E1-B141-B327-8FFD9816ECC6}"/>
              </a:ext>
            </a:extLst>
          </p:cNvPr>
          <p:cNvCxnSpPr>
            <a:cxnSpLocks/>
          </p:cNvCxnSpPr>
          <p:nvPr/>
        </p:nvCxnSpPr>
        <p:spPr>
          <a:xfrm>
            <a:off x="6096000" y="3657602"/>
            <a:ext cx="4847063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B41D28D-D200-B349-993B-59BF50B76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1736" y="5442529"/>
            <a:ext cx="1422414" cy="9118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A3CA85-B978-4EFB-BA63-1C851DC0B784}"/>
              </a:ext>
            </a:extLst>
          </p:cNvPr>
          <p:cNvSpPr txBox="1"/>
          <p:nvPr/>
        </p:nvSpPr>
        <p:spPr>
          <a:xfrm>
            <a:off x="988122" y="1297836"/>
            <a:ext cx="3048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3C416B"/>
                </a:solidFill>
                <a:latin typeface="Bariol Bold" panose="02000506040000020003" pitchFamily="2" charset="0"/>
              </a:rPr>
              <a:t>Inclusion </a:t>
            </a:r>
          </a:p>
        </p:txBody>
      </p:sp>
    </p:spTree>
    <p:extLst>
      <p:ext uri="{BB962C8B-B14F-4D97-AF65-F5344CB8AC3E}">
        <p14:creationId xmlns:p14="http://schemas.microsoft.com/office/powerpoint/2010/main" val="4140053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EA6A206-5FAE-FC43-B40B-C6FEF065F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82CA8F-276C-F34C-919E-3CBEAD9FE990}"/>
              </a:ext>
            </a:extLst>
          </p:cNvPr>
          <p:cNvSpPr txBox="1"/>
          <p:nvPr/>
        </p:nvSpPr>
        <p:spPr>
          <a:xfrm>
            <a:off x="483221" y="490652"/>
            <a:ext cx="2891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Bariol Bold" panose="02000506040000020003" pitchFamily="2" charset="0"/>
              </a:rPr>
              <a:t>Scottish Fencing</a:t>
            </a:r>
          </a:p>
          <a:p>
            <a:r>
              <a:rPr lang="en-US" sz="1200" b="1">
                <a:latin typeface="Bariol Bold" panose="02000506040000020003" pitchFamily="2" charset="0"/>
              </a:rPr>
              <a:t>Our Strategy </a:t>
            </a:r>
            <a:r>
              <a:rPr lang="en-US" sz="1200">
                <a:latin typeface="Bariol Regular" panose="02000506040000020003" pitchFamily="2" charset="0"/>
              </a:rPr>
              <a:t>| 2022 - 2025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20386E-1388-7049-AC9B-E7C891878B78}"/>
              </a:ext>
            </a:extLst>
          </p:cNvPr>
          <p:cNvSpPr txBox="1"/>
          <p:nvPr/>
        </p:nvSpPr>
        <p:spPr>
          <a:xfrm>
            <a:off x="483221" y="6099680"/>
            <a:ext cx="2891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>
                <a:latin typeface="Bariol Bold" panose="02000506040000020003" pitchFamily="2" charset="0"/>
              </a:rPr>
              <a:t>*Girls &amp; Women</a:t>
            </a:r>
          </a:p>
          <a:p>
            <a:r>
              <a:rPr lang="en-GB" sz="1200" b="1">
                <a:latin typeface="Bariol Bold" panose="02000506040000020003" pitchFamily="2" charset="0"/>
              </a:rPr>
              <a:t>**Scottish Index of Multiple Deprivations</a:t>
            </a:r>
          </a:p>
          <a:p>
            <a:r>
              <a:rPr lang="en-US" sz="1200">
                <a:latin typeface="Bariol Regular" panose="02000506040000020003" pitchFamily="2" charset="0"/>
              </a:rPr>
              <a:t>#</a:t>
            </a:r>
            <a:r>
              <a:rPr lang="en-US" sz="1200" b="1">
                <a:latin typeface="Bariol Bold" panose="02000506040000020003" pitchFamily="2" charset="0"/>
              </a:rPr>
              <a:t>ForgingTheFuture</a:t>
            </a:r>
            <a:endParaRPr lang="en-GB" sz="1200" b="1">
              <a:latin typeface="Bariol Bold" panose="02000506040000020003" pitchFamily="2" charset="0"/>
            </a:endParaRPr>
          </a:p>
          <a:p>
            <a:endParaRPr lang="en-US" sz="1200">
              <a:latin typeface="Bariol Regular" panose="02000506040000020003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184F83-16B0-D14F-9DBE-1A7F7353DD0A}"/>
              </a:ext>
            </a:extLst>
          </p:cNvPr>
          <p:cNvSpPr txBox="1"/>
          <p:nvPr/>
        </p:nvSpPr>
        <p:spPr>
          <a:xfrm>
            <a:off x="847493" y="3483506"/>
            <a:ext cx="3431552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Bariol Bold" panose="02000506040000020003" pitchFamily="2" charset="0"/>
              </a:rPr>
              <a:t>YEAR 1</a:t>
            </a:r>
            <a:br>
              <a:rPr 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Bariol Bold" panose="02000506040000020003" pitchFamily="2" charset="0"/>
              </a:rPr>
            </a:br>
            <a:endParaRPr lang="en-US" b="1">
              <a:solidFill>
                <a:schemeClr val="tx1">
                  <a:lumMod val="85000"/>
                  <a:lumOff val="15000"/>
                </a:schemeClr>
              </a:solidFill>
              <a:latin typeface="Bariol Bold" panose="02000506040000020003" pitchFamily="2" charset="0"/>
            </a:endParaRPr>
          </a:p>
          <a:p>
            <a:pPr algn="r"/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Recruit a Fencing Community Development Manager</a:t>
            </a:r>
          </a:p>
          <a:p>
            <a:pPr algn="r"/>
            <a:endParaRPr lang="en-US" sz="1350" b="1">
              <a:solidFill>
                <a:schemeClr val="tx1">
                  <a:lumMod val="85000"/>
                  <a:lumOff val="15000"/>
                </a:schemeClr>
              </a:solidFill>
              <a:latin typeface="Adrianna Light" panose="02000505040000020004" pitchFamily="2" charset="0"/>
            </a:endParaRPr>
          </a:p>
          <a:p>
            <a:pPr algn="r"/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Maintain rollout of SF Equality Action Plan </a:t>
            </a:r>
            <a:b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</a:br>
            <a: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for attainment of equality status</a:t>
            </a:r>
          </a:p>
          <a:p>
            <a:pPr algn="r"/>
            <a:endParaRPr lang="en-US" sz="1350" b="1">
              <a:solidFill>
                <a:schemeClr val="tx1">
                  <a:lumMod val="85000"/>
                  <a:lumOff val="15000"/>
                </a:schemeClr>
              </a:solidFill>
              <a:latin typeface="Adrianna" panose="02000505040000020004" pitchFamily="2" charset="0"/>
            </a:endParaRPr>
          </a:p>
          <a:p>
            <a:pPr algn="r"/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Targeted inclusion awareness activities with particular focus on increasing the number of Girls &amp; Women and Participants from SIMD backgrounds </a:t>
            </a:r>
            <a: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– </a:t>
            </a:r>
            <a:b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</a:br>
            <a: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2 projects (female coach educators has been identified as one of the projects)</a:t>
            </a:r>
            <a:endParaRPr lang="en-US" sz="1000">
              <a:solidFill>
                <a:schemeClr val="tx1">
                  <a:lumMod val="85000"/>
                  <a:lumOff val="15000"/>
                </a:schemeClr>
              </a:solidFill>
              <a:latin typeface="Adrianna" panose="0200050504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4D8C71-33C0-7142-AF18-0534A816C535}"/>
              </a:ext>
            </a:extLst>
          </p:cNvPr>
          <p:cNvSpPr txBox="1"/>
          <p:nvPr/>
        </p:nvSpPr>
        <p:spPr>
          <a:xfrm>
            <a:off x="5724291" y="2585132"/>
            <a:ext cx="2044389" cy="217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Bariol Bold" panose="02000506040000020003" pitchFamily="2" charset="0"/>
              </a:rPr>
              <a:t>YEAR 2</a:t>
            </a:r>
            <a:br>
              <a:rPr 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Bariol Bold" panose="02000506040000020003" pitchFamily="2" charset="0"/>
              </a:rPr>
            </a:br>
            <a:endParaRPr lang="en-US" b="1">
              <a:solidFill>
                <a:schemeClr val="tx1">
                  <a:lumMod val="85000"/>
                  <a:lumOff val="15000"/>
                </a:schemeClr>
              </a:solidFill>
              <a:latin typeface="Bariol Bold" panose="02000506040000020003" pitchFamily="2" charset="0"/>
            </a:endParaRPr>
          </a:p>
          <a:p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Maintain commitment </a:t>
            </a:r>
            <a:b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</a:br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to attainment of the </a:t>
            </a:r>
            <a:b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</a:br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Equality Standard</a:t>
            </a:r>
          </a:p>
          <a:p>
            <a:endParaRPr lang="en-US" sz="1350" b="1">
              <a:solidFill>
                <a:schemeClr val="tx1">
                  <a:lumMod val="85000"/>
                  <a:lumOff val="15000"/>
                </a:schemeClr>
              </a:solidFill>
              <a:latin typeface="Adrianna Light" panose="02000505040000020004" pitchFamily="2" charset="0"/>
            </a:endParaRPr>
          </a:p>
          <a:p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Increase number of G&amp;W inclusion projects by 1</a:t>
            </a:r>
          </a:p>
          <a:p>
            <a:endParaRPr lang="en-US" sz="1350">
              <a:solidFill>
                <a:schemeClr val="tx1">
                  <a:lumMod val="85000"/>
                  <a:lumOff val="15000"/>
                </a:schemeClr>
              </a:solidFill>
              <a:latin typeface="Adrianna" panose="02000505040000020004" pitchFamily="2" charset="0"/>
            </a:endParaRPr>
          </a:p>
          <a:p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Increase number of SIMD inclusion projects by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DDA3CF-6426-314F-A6ED-4D2FAFBCD683}"/>
              </a:ext>
            </a:extLst>
          </p:cNvPr>
          <p:cNvSpPr txBox="1"/>
          <p:nvPr/>
        </p:nvSpPr>
        <p:spPr>
          <a:xfrm>
            <a:off x="9471029" y="1827520"/>
            <a:ext cx="2155978" cy="2531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Bariol Bold" panose="02000506040000020003" pitchFamily="2" charset="0"/>
              </a:rPr>
              <a:t>YEAR 3</a:t>
            </a:r>
            <a:br>
              <a:rPr 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Bariol Bold" panose="02000506040000020003" pitchFamily="2" charset="0"/>
              </a:rPr>
            </a:br>
            <a:endParaRPr lang="en-US" b="1">
              <a:solidFill>
                <a:schemeClr val="tx1">
                  <a:lumMod val="85000"/>
                  <a:lumOff val="15000"/>
                </a:schemeClr>
              </a:solidFill>
              <a:latin typeface="Bariol Bold" panose="02000506040000020003" pitchFamily="2" charset="0"/>
            </a:endParaRPr>
          </a:p>
          <a:p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Submit application for next stage of equality standard</a:t>
            </a:r>
          </a:p>
          <a:p>
            <a:endParaRPr lang="en-US" sz="1350" b="1">
              <a:solidFill>
                <a:schemeClr val="tx1">
                  <a:lumMod val="85000"/>
                  <a:lumOff val="15000"/>
                </a:schemeClr>
              </a:solidFill>
              <a:latin typeface="Adrianna Light" panose="02000505040000020004" pitchFamily="2" charset="0"/>
            </a:endParaRPr>
          </a:p>
          <a:p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Increase number of G&amp;W inclusion projects by 1</a:t>
            </a:r>
          </a:p>
          <a:p>
            <a:endParaRPr lang="en-US" sz="1350">
              <a:solidFill>
                <a:schemeClr val="tx1">
                  <a:lumMod val="85000"/>
                  <a:lumOff val="15000"/>
                </a:schemeClr>
              </a:solidFill>
              <a:latin typeface="Adrianna" panose="02000505040000020004" pitchFamily="2" charset="0"/>
            </a:endParaRPr>
          </a:p>
          <a:p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Increase number of SIMD inclusion projects by 1</a:t>
            </a:r>
          </a:p>
          <a:p>
            <a:endParaRPr lang="en-US" sz="1350">
              <a:solidFill>
                <a:schemeClr val="tx1">
                  <a:lumMod val="85000"/>
                  <a:lumOff val="15000"/>
                </a:schemeClr>
              </a:solidFill>
              <a:latin typeface="Adrianna" panose="02000505040000020004" pitchFamily="2" charset="0"/>
            </a:endParaRPr>
          </a:p>
          <a:p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Begin Evolution of Next Strategic Phase…</a:t>
            </a:r>
            <a:endParaRPr lang="en-US" sz="950">
              <a:solidFill>
                <a:schemeClr val="tx1">
                  <a:lumMod val="85000"/>
                  <a:lumOff val="15000"/>
                </a:schemeClr>
              </a:solidFill>
              <a:latin typeface="Adrianna" panose="0200050504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7FFBD6-29F0-534D-83E1-B0A25B252843}"/>
              </a:ext>
            </a:extLst>
          </p:cNvPr>
          <p:cNvSpPr txBox="1"/>
          <p:nvPr/>
        </p:nvSpPr>
        <p:spPr>
          <a:xfrm>
            <a:off x="4437564" y="632276"/>
            <a:ext cx="3338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Bariol Bold" panose="02000506040000020003" pitchFamily="2" charset="0"/>
              </a:rPr>
              <a:t>Inclusion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DF0B74-B648-9D45-8599-D092814035E3}"/>
              </a:ext>
            </a:extLst>
          </p:cNvPr>
          <p:cNvSpPr/>
          <p:nvPr/>
        </p:nvSpPr>
        <p:spPr>
          <a:xfrm>
            <a:off x="4602336" y="1237115"/>
            <a:ext cx="29903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Bariol Bold" panose="02000506040000020003" pitchFamily="2" charset="0"/>
              </a:rPr>
              <a:t>TACTICS / PROJECTS</a:t>
            </a:r>
            <a:endParaRPr lang="en-US" sz="2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4587A6-A129-2949-A6A2-E55EC3A836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9430" y="721484"/>
            <a:ext cx="1288148" cy="12551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738B51-CC8E-804B-A9C4-1BAC7FCDC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1736" y="5442529"/>
            <a:ext cx="1422414" cy="91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41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dress&#10;&#10;Description automatically generated with low confidence">
            <a:extLst>
              <a:ext uri="{FF2B5EF4-FFF2-40B4-BE49-F238E27FC236}">
                <a16:creationId xmlns:a16="http://schemas.microsoft.com/office/drawing/2014/main" id="{BB592685-A5E3-F342-A9F7-E9B19616D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2C0163-9B84-B745-B23B-CC4C965CA59A}"/>
              </a:ext>
            </a:extLst>
          </p:cNvPr>
          <p:cNvSpPr txBox="1"/>
          <p:nvPr/>
        </p:nvSpPr>
        <p:spPr>
          <a:xfrm>
            <a:off x="483221" y="490652"/>
            <a:ext cx="2891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Bariol Bold" panose="02000506040000020003" pitchFamily="2" charset="0"/>
              </a:rPr>
              <a:t>Scottish Fencing</a:t>
            </a:r>
          </a:p>
          <a:p>
            <a:r>
              <a:rPr lang="en-US" sz="1200" b="1">
                <a:latin typeface="Bariol Bold" panose="02000506040000020003" pitchFamily="2" charset="0"/>
              </a:rPr>
              <a:t>Our Strategy </a:t>
            </a:r>
            <a:r>
              <a:rPr lang="en-US" sz="1200">
                <a:latin typeface="Bariol Regular" panose="02000506040000020003" pitchFamily="2" charset="0"/>
              </a:rPr>
              <a:t>| 2022 - 2025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5976E5-9D5D-754E-99D1-A9A39168F3B1}"/>
              </a:ext>
            </a:extLst>
          </p:cNvPr>
          <p:cNvSpPr txBox="1"/>
          <p:nvPr/>
        </p:nvSpPr>
        <p:spPr>
          <a:xfrm>
            <a:off x="483221" y="6090349"/>
            <a:ext cx="2891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Bariol Regular" panose="02000506040000020003" pitchFamily="2" charset="0"/>
              </a:rPr>
              <a:t>#</a:t>
            </a:r>
            <a:r>
              <a:rPr lang="en-US" sz="1200" b="1" err="1">
                <a:latin typeface="Bariol Bold" panose="02000506040000020003" pitchFamily="2" charset="0"/>
              </a:rPr>
              <a:t>ForgingTheFuture</a:t>
            </a:r>
            <a:endParaRPr lang="en-US" sz="1200">
              <a:latin typeface="Bariol Regular" panose="02000506040000020003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24C64B-3ECC-F447-BDBB-DF8D20FFBAB1}"/>
              </a:ext>
            </a:extLst>
          </p:cNvPr>
          <p:cNvSpPr txBox="1"/>
          <p:nvPr/>
        </p:nvSpPr>
        <p:spPr>
          <a:xfrm>
            <a:off x="6003076" y="2699749"/>
            <a:ext cx="483652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Bariol Bold" panose="02000506040000020003" pitchFamily="2" charset="0"/>
              </a:rPr>
              <a:t>OBJECTIVE</a:t>
            </a:r>
            <a:br>
              <a:rPr 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Bariol Bold" panose="02000506040000020003" pitchFamily="2" charset="0"/>
              </a:rPr>
            </a:br>
            <a:endParaRPr lang="en-US" sz="1200" b="1">
              <a:solidFill>
                <a:schemeClr val="tx1">
                  <a:lumMod val="85000"/>
                  <a:lumOff val="15000"/>
                </a:schemeClr>
              </a:solidFill>
              <a:latin typeface="Bariol Bold" panose="02000506040000020003" pitchFamily="2" charset="0"/>
            </a:endParaRPr>
          </a:p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Adrianna Light" panose="02000505040000020004" pitchFamily="2" charset="0"/>
              </a:rPr>
              <a:t>A growth journey for every member of the fencing community.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BD20A2-3D27-F24F-B043-3FD1D1CF7705}"/>
              </a:ext>
            </a:extLst>
          </p:cNvPr>
          <p:cNvSpPr txBox="1"/>
          <p:nvPr/>
        </p:nvSpPr>
        <p:spPr>
          <a:xfrm>
            <a:off x="6003075" y="4376149"/>
            <a:ext cx="483652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Bariol Bold" panose="02000506040000020003" pitchFamily="2" charset="0"/>
              </a:rPr>
              <a:t>STRATEGIES </a:t>
            </a:r>
            <a:br>
              <a:rPr 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Bariol Bold" panose="02000506040000020003" pitchFamily="2" charset="0"/>
              </a:rPr>
            </a:br>
            <a:endParaRPr lang="en-US" sz="1200" b="1">
              <a:solidFill>
                <a:schemeClr val="tx1">
                  <a:lumMod val="85000"/>
                  <a:lumOff val="15000"/>
                </a:schemeClr>
              </a:solidFill>
              <a:latin typeface="Bariol Bold" panose="02000506040000020003" pitchFamily="2" charset="0"/>
            </a:endParaRPr>
          </a:p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Adrianna Light" panose="02000505040000020004" pitchFamily="2" charset="0"/>
              </a:rPr>
              <a:t>Provide education &amp; support to develop a progressive fencing volunteer workforce across Scotland.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285C560-DBEB-B54C-8573-086F75CA94FB}"/>
              </a:ext>
            </a:extLst>
          </p:cNvPr>
          <p:cNvCxnSpPr>
            <a:cxnSpLocks/>
          </p:cNvCxnSpPr>
          <p:nvPr/>
        </p:nvCxnSpPr>
        <p:spPr>
          <a:xfrm>
            <a:off x="6096000" y="4118519"/>
            <a:ext cx="4847063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458EC1E-8856-7E4A-AF03-66A16C6DE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066" y="2832950"/>
            <a:ext cx="1441999" cy="12781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711011-0C68-DE45-ADC9-FF8D1AB4E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2066" y="4310099"/>
            <a:ext cx="1356577" cy="13565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E89C8B-C662-574F-A7F4-11DC4F35912E}"/>
              </a:ext>
            </a:extLst>
          </p:cNvPr>
          <p:cNvSpPr txBox="1"/>
          <p:nvPr/>
        </p:nvSpPr>
        <p:spPr>
          <a:xfrm>
            <a:off x="988122" y="986845"/>
            <a:ext cx="4126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Bariol Bold" panose="02000506040000020003" pitchFamily="2" charset="0"/>
              </a:rPr>
              <a:t>People Development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7613FC6-32DC-4A43-A701-C9887D7DB0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0074" y="5427294"/>
            <a:ext cx="1429181" cy="92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234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omputer, computer, indoor&#10;&#10;Description automatically generated">
            <a:extLst>
              <a:ext uri="{FF2B5EF4-FFF2-40B4-BE49-F238E27FC236}">
                <a16:creationId xmlns:a16="http://schemas.microsoft.com/office/drawing/2014/main" id="{C666FE2E-D8A0-C740-8B1D-218AA81BC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0133AE-183A-3948-8819-61101EBC670E}"/>
              </a:ext>
            </a:extLst>
          </p:cNvPr>
          <p:cNvSpPr txBox="1"/>
          <p:nvPr/>
        </p:nvSpPr>
        <p:spPr>
          <a:xfrm>
            <a:off x="483221" y="490652"/>
            <a:ext cx="2891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Bariol Bold" panose="02000506040000020003" pitchFamily="2" charset="0"/>
              </a:rPr>
              <a:t>Scottish Fencing</a:t>
            </a:r>
          </a:p>
          <a:p>
            <a:r>
              <a:rPr lang="en-US" sz="1200" b="1">
                <a:latin typeface="Bariol Bold" panose="02000506040000020003" pitchFamily="2" charset="0"/>
              </a:rPr>
              <a:t>Our Strategy </a:t>
            </a:r>
            <a:r>
              <a:rPr lang="en-US" sz="1200">
                <a:latin typeface="Bariol Regular" panose="02000506040000020003" pitchFamily="2" charset="0"/>
              </a:rPr>
              <a:t>| 2022 - 2025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83A7D1-1F96-AD4A-AF5C-63220FF6E2A2}"/>
              </a:ext>
            </a:extLst>
          </p:cNvPr>
          <p:cNvSpPr txBox="1"/>
          <p:nvPr/>
        </p:nvSpPr>
        <p:spPr>
          <a:xfrm>
            <a:off x="408576" y="6069707"/>
            <a:ext cx="4928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Bariol Bold" panose="02000506040000020003" pitchFamily="2" charset="0"/>
              </a:rPr>
              <a:t>*Scottish Coaching Certificate</a:t>
            </a:r>
          </a:p>
          <a:p>
            <a:r>
              <a:rPr lang="en-US" sz="1200" b="1">
                <a:latin typeface="Bariol Bold" panose="02000506040000020003" pitchFamily="2" charset="0"/>
              </a:rPr>
              <a:t>**</a:t>
            </a:r>
            <a:r>
              <a:rPr lang="en-US" sz="1200" b="1">
                <a:latin typeface="Bariol Bold" panose="02000506040000020003" pitchFamily="2" charset="0"/>
                <a:hlinkClick r:id="rId3"/>
              </a:rPr>
              <a:t>Chartered Institute for the Management of Sport &amp; Physical Activity</a:t>
            </a:r>
            <a:endParaRPr lang="en-US" sz="1200" b="1">
              <a:latin typeface="Bariol Bold" panose="02000506040000020003" pitchFamily="2" charset="0"/>
            </a:endParaRPr>
          </a:p>
          <a:p>
            <a:r>
              <a:rPr lang="en-US" sz="1200" b="1">
                <a:latin typeface="Bariol Bold" panose="02000506040000020003" pitchFamily="2" charset="0"/>
              </a:rPr>
              <a:t>***</a:t>
            </a:r>
            <a:r>
              <a:rPr lang="en-US" sz="1200" b="1">
                <a:latin typeface="Bariol Bold" panose="02000506040000020003" pitchFamily="2" charset="0"/>
                <a:hlinkClick r:id="rId4"/>
              </a:rPr>
              <a:t>Scottish Credit &amp; Qualifications Framework</a:t>
            </a:r>
            <a:endParaRPr lang="en-US" sz="1200" b="1">
              <a:latin typeface="Bariol Bold" panose="02000506040000020003" pitchFamily="2" charset="0"/>
            </a:endParaRPr>
          </a:p>
          <a:p>
            <a:r>
              <a:rPr lang="en-US" sz="1200">
                <a:latin typeface="Bariol Regular" panose="02000506040000020003" pitchFamily="2" charset="0"/>
              </a:rPr>
              <a:t>#</a:t>
            </a:r>
            <a:r>
              <a:rPr lang="en-US" sz="1200" b="1">
                <a:latin typeface="Bariol Bold" panose="02000506040000020003" pitchFamily="2" charset="0"/>
              </a:rPr>
              <a:t>ForgingTheFuture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976BFE-8A78-5D42-93DA-C89EBE961C61}"/>
              </a:ext>
            </a:extLst>
          </p:cNvPr>
          <p:cNvSpPr txBox="1"/>
          <p:nvPr/>
        </p:nvSpPr>
        <p:spPr>
          <a:xfrm>
            <a:off x="4021562" y="490652"/>
            <a:ext cx="4148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7F57C7"/>
                </a:solidFill>
                <a:latin typeface="Bariol Bold" panose="02000506040000020003" pitchFamily="2" charset="0"/>
              </a:rPr>
              <a:t>People Development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ECC494-4C35-9342-913A-F9C1EBB871F2}"/>
              </a:ext>
            </a:extLst>
          </p:cNvPr>
          <p:cNvSpPr/>
          <p:nvPr/>
        </p:nvSpPr>
        <p:spPr>
          <a:xfrm>
            <a:off x="4775332" y="1676256"/>
            <a:ext cx="29903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7F57C7"/>
                </a:solidFill>
                <a:latin typeface="Bariol Bold" panose="02000506040000020003" pitchFamily="2" charset="0"/>
              </a:rPr>
              <a:t>TACTICS / PROJECTS</a:t>
            </a:r>
            <a:endParaRPr lang="en-US" sz="2400">
              <a:solidFill>
                <a:srgbClr val="7F57C7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44C185-57F0-6246-90CE-21FAA011F2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3607" y="1172897"/>
            <a:ext cx="1068729" cy="10517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B82799-C91E-A146-9665-82302211AF33}"/>
              </a:ext>
            </a:extLst>
          </p:cNvPr>
          <p:cNvSpPr txBox="1"/>
          <p:nvPr/>
        </p:nvSpPr>
        <p:spPr>
          <a:xfrm>
            <a:off x="743415" y="2411303"/>
            <a:ext cx="5040332" cy="3347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Bariol Bold" panose="02000506040000020003" pitchFamily="2" charset="0"/>
              </a:rPr>
              <a:t>YEAR 1</a:t>
            </a:r>
            <a:br>
              <a:rPr 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Bariol Bold" panose="02000506040000020003" pitchFamily="2" charset="0"/>
              </a:rPr>
            </a:br>
            <a:endParaRPr lang="en-US" b="1">
              <a:solidFill>
                <a:schemeClr val="tx1">
                  <a:lumMod val="85000"/>
                  <a:lumOff val="15000"/>
                </a:schemeClr>
              </a:solidFill>
              <a:latin typeface="Bariol Bold" panose="02000506040000020003" pitchFamily="2" charset="0"/>
            </a:endParaRPr>
          </a:p>
          <a:p>
            <a:pPr algn="r"/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Create a multi-year People Development strategy focusing on the following: </a:t>
            </a:r>
            <a:b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</a:br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• Collaborative &amp; Inclusive pathways </a:t>
            </a:r>
            <a: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- workforce, athletes, volunteers </a:t>
            </a:r>
            <a:b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</a:br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• Education Focus </a:t>
            </a:r>
            <a: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- this is more than just a sport, we must have a partnership focus </a:t>
            </a:r>
            <a:b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</a:br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• Safeguarding in Sport </a:t>
            </a:r>
            <a: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-</a:t>
            </a:r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 </a:t>
            </a:r>
            <a: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Every fencing community is a safe place for all </a:t>
            </a:r>
            <a:b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</a:br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• Refreshed &amp; Agile Communications Strategy </a:t>
            </a:r>
            <a: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- tell more stories, help people grow</a:t>
            </a:r>
          </a:p>
          <a:p>
            <a:pPr algn="r"/>
            <a:endParaRPr lang="en-US" sz="1350" b="1">
              <a:solidFill>
                <a:schemeClr val="tx1">
                  <a:lumMod val="85000"/>
                  <a:lumOff val="15000"/>
                </a:schemeClr>
              </a:solidFill>
              <a:latin typeface="Adrianna Light" panose="02000505040000020004" pitchFamily="2" charset="0"/>
            </a:endParaRPr>
          </a:p>
          <a:p>
            <a:pPr algn="r"/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SCC*/CIMSPA** Release </a:t>
            </a:r>
            <a: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(by end of year 1 – we are likely to </a:t>
            </a:r>
            <a:b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</a:br>
            <a: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tender for a partner to deliver this)</a:t>
            </a:r>
          </a:p>
          <a:p>
            <a:pPr algn="r"/>
            <a:endParaRPr lang="en-US" sz="1350" b="1">
              <a:solidFill>
                <a:schemeClr val="tx1">
                  <a:lumMod val="85000"/>
                  <a:lumOff val="15000"/>
                </a:schemeClr>
              </a:solidFill>
              <a:latin typeface="Adrianna" panose="02000505040000020004" pitchFamily="2" charset="0"/>
            </a:endParaRPr>
          </a:p>
          <a:p>
            <a:pPr algn="r"/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More Coaches </a:t>
            </a:r>
            <a: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– at all levels with varying focus – participation, </a:t>
            </a:r>
            <a:b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</a:br>
            <a: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inclusion, changing lives, performance</a:t>
            </a:r>
          </a:p>
          <a:p>
            <a:pPr algn="r"/>
            <a:endParaRPr lang="en-US" sz="950" b="1">
              <a:solidFill>
                <a:schemeClr val="tx1">
                  <a:lumMod val="85000"/>
                  <a:lumOff val="15000"/>
                </a:schemeClr>
              </a:solidFill>
              <a:latin typeface="Adrianna" panose="02000505040000020004" pitchFamily="2" charset="0"/>
            </a:endParaRPr>
          </a:p>
          <a:p>
            <a:pPr algn="r"/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2022 </a:t>
            </a:r>
            <a:r>
              <a:rPr lang="en-US" sz="950" b="1" err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EnGarde</a:t>
            </a:r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 Intro award </a:t>
            </a:r>
            <a: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for absolute beginners</a:t>
            </a:r>
          </a:p>
          <a:p>
            <a:pPr algn="r"/>
            <a:endParaRPr lang="en-US" sz="950">
              <a:solidFill>
                <a:schemeClr val="tx1">
                  <a:lumMod val="85000"/>
                  <a:lumOff val="15000"/>
                </a:schemeClr>
              </a:solidFill>
              <a:latin typeface="Adrianna" panose="02000505040000020004" pitchFamily="2" charset="0"/>
            </a:endParaRPr>
          </a:p>
          <a:p>
            <a:pPr algn="r"/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Scottish Fencing in-person coaching conference </a:t>
            </a:r>
            <a:b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</a:br>
            <a: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with Fencing Partners, volunteers &amp; other partners</a:t>
            </a:r>
          </a:p>
          <a:p>
            <a:pPr algn="r"/>
            <a:endParaRPr lang="en-US" sz="950">
              <a:solidFill>
                <a:schemeClr val="tx1">
                  <a:lumMod val="85000"/>
                  <a:lumOff val="15000"/>
                </a:schemeClr>
              </a:solidFill>
              <a:latin typeface="Adrianna" panose="0200050504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ED7630-6C4F-DC47-A762-AF2834D7DAC8}"/>
              </a:ext>
            </a:extLst>
          </p:cNvPr>
          <p:cNvSpPr txBox="1"/>
          <p:nvPr/>
        </p:nvSpPr>
        <p:spPr>
          <a:xfrm>
            <a:off x="6185169" y="3396920"/>
            <a:ext cx="3843455" cy="263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Bariol Bold" panose="02000506040000020003" pitchFamily="2" charset="0"/>
              </a:rPr>
              <a:t>YEAR 2</a:t>
            </a:r>
            <a:br>
              <a:rPr 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Bariol Bold" panose="02000506040000020003" pitchFamily="2" charset="0"/>
              </a:rPr>
            </a:br>
            <a:endParaRPr lang="en-US" b="1">
              <a:solidFill>
                <a:schemeClr val="tx1">
                  <a:lumMod val="85000"/>
                  <a:lumOff val="15000"/>
                </a:schemeClr>
              </a:solidFill>
              <a:latin typeface="Bariol Bold" panose="02000506040000020003" pitchFamily="2" charset="0"/>
            </a:endParaRPr>
          </a:p>
          <a:p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“</a:t>
            </a:r>
            <a:r>
              <a:rPr lang="en-US" sz="950" b="1" i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Better People make Better Refs - Better People make Better Athletes – Better People Make Better Coaches</a:t>
            </a:r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” </a:t>
            </a:r>
          </a:p>
          <a:p>
            <a:endParaRPr lang="en-US" sz="950" b="1">
              <a:solidFill>
                <a:schemeClr val="tx1">
                  <a:lumMod val="85000"/>
                  <a:lumOff val="15000"/>
                </a:schemeClr>
              </a:solidFill>
              <a:latin typeface="Adrianna" panose="02000505040000020004" pitchFamily="2" charset="0"/>
            </a:endParaRPr>
          </a:p>
          <a:p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Community/Club Workforce Development: </a:t>
            </a:r>
            <a:b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</a:br>
            <a:b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</a:br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2023 SCQF*** Level 5 </a:t>
            </a:r>
            <a: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Coaching award</a:t>
            </a:r>
          </a:p>
          <a:p>
            <a:endParaRPr lang="en-US" sz="950" b="1">
              <a:solidFill>
                <a:schemeClr val="tx1">
                  <a:lumMod val="85000"/>
                  <a:lumOff val="15000"/>
                </a:schemeClr>
              </a:solidFill>
              <a:latin typeface="Adrianna" panose="02000505040000020004" pitchFamily="2" charset="0"/>
            </a:endParaRPr>
          </a:p>
          <a:p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2024 SCQF Level 7 Intermediate </a:t>
            </a:r>
            <a: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Coaching Award</a:t>
            </a:r>
          </a:p>
          <a:p>
            <a:endParaRPr lang="en-US" sz="950" b="1">
              <a:solidFill>
                <a:schemeClr val="tx1">
                  <a:lumMod val="85000"/>
                  <a:lumOff val="15000"/>
                </a:schemeClr>
              </a:solidFill>
              <a:latin typeface="Adrianna" panose="02000505040000020004" pitchFamily="2" charset="0"/>
            </a:endParaRPr>
          </a:p>
          <a:p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Referees </a:t>
            </a:r>
            <a: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– Specified education twice yearly</a:t>
            </a:r>
          </a:p>
          <a:p>
            <a:endParaRPr lang="en-US" sz="950" b="1">
              <a:solidFill>
                <a:schemeClr val="tx1">
                  <a:lumMod val="85000"/>
                  <a:lumOff val="15000"/>
                </a:schemeClr>
              </a:solidFill>
              <a:latin typeface="Adrianna" panose="02000505040000020004" pitchFamily="2" charset="0"/>
            </a:endParaRPr>
          </a:p>
          <a:p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Athletes </a:t>
            </a:r>
            <a: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– Emerging Athletes Development </a:t>
            </a:r>
            <a:r>
              <a:rPr lang="en-US" sz="950" err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Programme</a:t>
            </a:r>
            <a:r>
              <a:rPr lang="en-US" sz="950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 delivered within SF Pathways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99B93C-8868-6D43-A46D-FDDBE119DB2C}"/>
              </a:ext>
            </a:extLst>
          </p:cNvPr>
          <p:cNvSpPr txBox="1"/>
          <p:nvPr/>
        </p:nvSpPr>
        <p:spPr>
          <a:xfrm>
            <a:off x="9265316" y="2059498"/>
            <a:ext cx="2044389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Bariol Bold" panose="02000506040000020003" pitchFamily="2" charset="0"/>
              </a:rPr>
              <a:t>YEAR 3</a:t>
            </a:r>
            <a:br>
              <a:rPr 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Bariol Bold" panose="02000506040000020003" pitchFamily="2" charset="0"/>
              </a:rPr>
            </a:br>
            <a:endParaRPr lang="en-US" b="1">
              <a:solidFill>
                <a:schemeClr val="tx1">
                  <a:lumMod val="85000"/>
                  <a:lumOff val="15000"/>
                </a:schemeClr>
              </a:solidFill>
              <a:latin typeface="Bariol Bold" panose="02000506040000020003" pitchFamily="2" charset="0"/>
            </a:endParaRPr>
          </a:p>
          <a:p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Adrianna" panose="02000505040000020004" pitchFamily="2" charset="0"/>
              </a:rPr>
              <a:t>Maintenance of People Development Strategy &amp; Plan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0C0441-7AC5-344C-9731-6387AFD7E6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0074" y="5427294"/>
            <a:ext cx="1429181" cy="92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58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getting&#10;&#10;Description automatically generated">
            <a:extLst>
              <a:ext uri="{FF2B5EF4-FFF2-40B4-BE49-F238E27FC236}">
                <a16:creationId xmlns:a16="http://schemas.microsoft.com/office/drawing/2014/main" id="{668E58D5-ADA1-6948-A7D2-D3C06978B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4FFF45-3043-804B-9FCC-8DEA33868001}"/>
              </a:ext>
            </a:extLst>
          </p:cNvPr>
          <p:cNvSpPr txBox="1"/>
          <p:nvPr/>
        </p:nvSpPr>
        <p:spPr>
          <a:xfrm>
            <a:off x="8604447" y="3739070"/>
            <a:ext cx="273262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2500" b="1">
                <a:solidFill>
                  <a:srgbClr val="0B1D42"/>
                </a:solidFill>
                <a:latin typeface="Bariol Bold" panose="02000506040000020003" pitchFamily="2" charset="0"/>
              </a:rPr>
            </a:br>
            <a:br>
              <a:rPr lang="en-US" sz="1200" b="1">
                <a:solidFill>
                  <a:srgbClr val="0B1D42"/>
                </a:solidFill>
                <a:latin typeface="Bariol Bold" panose="02000506040000020003" pitchFamily="2" charset="0"/>
              </a:rPr>
            </a:br>
            <a:r>
              <a:rPr lang="en-US" sz="1400" b="1">
                <a:solidFill>
                  <a:srgbClr val="7F57C7"/>
                </a:solidFill>
                <a:latin typeface="Adrianna" panose="02000505040000020004" pitchFamily="2" charset="0"/>
              </a:rPr>
              <a:t>OUR STRATEGY </a:t>
            </a:r>
            <a:r>
              <a:rPr lang="en-US" sz="1400">
                <a:solidFill>
                  <a:srgbClr val="7F57C7"/>
                </a:solidFill>
                <a:latin typeface="Adrianna" panose="02000505040000020004" pitchFamily="2" charset="0"/>
              </a:rPr>
              <a:t>| 2022-2025</a:t>
            </a:r>
            <a:br>
              <a:rPr lang="en-US" sz="1400">
                <a:solidFill>
                  <a:srgbClr val="7F57C7"/>
                </a:solidFill>
                <a:latin typeface="Adrianna" panose="02000505040000020004" pitchFamily="2" charset="0"/>
              </a:rPr>
            </a:br>
            <a:endParaRPr lang="en-US" sz="1000">
              <a:solidFill>
                <a:srgbClr val="7F57C7"/>
              </a:solidFill>
              <a:latin typeface="Adrianna" panose="02000505040000020004" pitchFamily="2" charset="0"/>
            </a:endParaRPr>
          </a:p>
          <a:p>
            <a:endParaRPr lang="en-US" sz="1000">
              <a:solidFill>
                <a:srgbClr val="7F57C7"/>
              </a:solidFill>
              <a:latin typeface="Adrianna" panose="02000505040000020004" pitchFamily="2" charset="0"/>
            </a:endParaRPr>
          </a:p>
          <a:p>
            <a:r>
              <a:rPr lang="en-US" sz="1200" b="1" err="1">
                <a:solidFill>
                  <a:srgbClr val="0B1D42"/>
                </a:solidFill>
                <a:latin typeface="Adrianna Light" panose="02000505040000020004" pitchFamily="2" charset="0"/>
              </a:rPr>
              <a:t>www.scottish-fencing.com</a:t>
            </a:r>
            <a:endParaRPr lang="en-US" sz="1200" b="1">
              <a:solidFill>
                <a:srgbClr val="0B1D42"/>
              </a:solidFill>
              <a:latin typeface="Adrianna Light" panose="02000505040000020004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3FC9E3-588D-1440-A9FB-9EAFC2A1C202}"/>
              </a:ext>
            </a:extLst>
          </p:cNvPr>
          <p:cNvSpPr/>
          <p:nvPr/>
        </p:nvSpPr>
        <p:spPr>
          <a:xfrm>
            <a:off x="8399537" y="3816764"/>
            <a:ext cx="281961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>
                <a:solidFill>
                  <a:srgbClr val="0B1D42"/>
                </a:solidFill>
                <a:latin typeface="Bariol Bold" panose="02000506040000020003" pitchFamily="2" charset="0"/>
              </a:rPr>
              <a:t>#</a:t>
            </a:r>
            <a:r>
              <a:rPr lang="en-US" sz="2700" b="1" err="1">
                <a:solidFill>
                  <a:srgbClr val="0B1D42"/>
                </a:solidFill>
                <a:latin typeface="Bariol Bold" panose="02000506040000020003" pitchFamily="2" charset="0"/>
              </a:rPr>
              <a:t>ForgingTheFuture</a:t>
            </a:r>
            <a:endParaRPr lang="en-US" sz="27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FDEECB-E37C-C04E-8B19-C10B7E5B9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8082" y="5246407"/>
            <a:ext cx="1719301" cy="110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8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&#10;&#10;Description automatically generated">
            <a:extLst>
              <a:ext uri="{FF2B5EF4-FFF2-40B4-BE49-F238E27FC236}">
                <a16:creationId xmlns:a16="http://schemas.microsoft.com/office/drawing/2014/main" id="{8CF0F4EA-C36F-8545-AF8A-0D1D30551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FC9FFD-5B77-E443-942E-D43F028FA955}"/>
              </a:ext>
            </a:extLst>
          </p:cNvPr>
          <p:cNvSpPr txBox="1"/>
          <p:nvPr/>
        </p:nvSpPr>
        <p:spPr>
          <a:xfrm>
            <a:off x="483221" y="490652"/>
            <a:ext cx="2891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Bariol Bold" panose="02000506040000020003" pitchFamily="2" charset="0"/>
              </a:rPr>
              <a:t>Scottish Fencing</a:t>
            </a:r>
          </a:p>
          <a:p>
            <a:r>
              <a:rPr lang="en-US" sz="1200" b="1">
                <a:latin typeface="Bariol Bold" panose="02000506040000020003" pitchFamily="2" charset="0"/>
              </a:rPr>
              <a:t>Our Strategy </a:t>
            </a:r>
            <a:r>
              <a:rPr lang="en-US" sz="1200">
                <a:latin typeface="Bariol Regular" panose="02000506040000020003" pitchFamily="2" charset="0"/>
              </a:rPr>
              <a:t>| 2022 - 2025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B4EF7D-F7BE-A34A-9216-3B9AEFD5C44A}"/>
              </a:ext>
            </a:extLst>
          </p:cNvPr>
          <p:cNvSpPr txBox="1"/>
          <p:nvPr/>
        </p:nvSpPr>
        <p:spPr>
          <a:xfrm>
            <a:off x="483221" y="6090349"/>
            <a:ext cx="2891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Bariol Regular" panose="02000506040000020003" pitchFamily="2" charset="0"/>
              </a:rPr>
              <a:t>#</a:t>
            </a:r>
            <a:r>
              <a:rPr lang="en-US" sz="1200" b="1" err="1">
                <a:latin typeface="Bariol Bold" panose="02000506040000020003" pitchFamily="2" charset="0"/>
              </a:rPr>
              <a:t>ForgingTheFuture</a:t>
            </a:r>
            <a:endParaRPr lang="en-US" sz="1200">
              <a:latin typeface="Bariol Regular" panose="02000506040000020003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BE84AA-386D-9746-9E0A-B6559CBB152C}"/>
              </a:ext>
            </a:extLst>
          </p:cNvPr>
          <p:cNvSpPr txBox="1"/>
          <p:nvPr/>
        </p:nvSpPr>
        <p:spPr>
          <a:xfrm>
            <a:off x="988122" y="1781056"/>
            <a:ext cx="5330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F57C7"/>
                </a:solidFill>
                <a:latin typeface="Bariol Bold" panose="02000506040000020003" pitchFamily="2" charset="0"/>
              </a:rPr>
              <a:t>#</a:t>
            </a:r>
            <a:r>
              <a:rPr lang="en-US" sz="3600" b="1" err="1">
                <a:solidFill>
                  <a:srgbClr val="7F57C7"/>
                </a:solidFill>
                <a:latin typeface="Bariol Bold" panose="02000506040000020003" pitchFamily="2" charset="0"/>
              </a:rPr>
              <a:t>ForgingTheFuture</a:t>
            </a:r>
            <a:br>
              <a:rPr lang="en-US" sz="3600" b="1">
                <a:latin typeface="Bariol Bold" panose="02000506040000020003" pitchFamily="2" charset="0"/>
              </a:rPr>
            </a:br>
            <a:r>
              <a:rPr lang="en-US" sz="3600" b="1">
                <a:latin typeface="Bariol Bold" panose="02000506040000020003" pitchFamily="2" charset="0"/>
              </a:rPr>
              <a:t>Introduction and Evolution</a:t>
            </a:r>
            <a:endParaRPr lang="en-US" sz="3600">
              <a:latin typeface="Bariol Regular" panose="02000506040000020003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E5127F-0AE3-1A43-AD2A-F39F2C50B6A6}"/>
              </a:ext>
            </a:extLst>
          </p:cNvPr>
          <p:cNvSpPr txBox="1"/>
          <p:nvPr/>
        </p:nvSpPr>
        <p:spPr>
          <a:xfrm>
            <a:off x="991842" y="3172789"/>
            <a:ext cx="52491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Adrianna" panose="02000505040000020004" pitchFamily="2" charset="0"/>
              </a:rPr>
              <a:t>IT HAS BEEN 3 YEARS SINCE WE DELIVERED THE FIRST </a:t>
            </a:r>
            <a:br>
              <a:rPr lang="en-US" sz="1200">
                <a:latin typeface="Adrianna" panose="02000505040000020004" pitchFamily="2" charset="0"/>
              </a:rPr>
            </a:br>
            <a:r>
              <a:rPr lang="en-US" sz="1200">
                <a:latin typeface="Adrianna" panose="02000505040000020004" pitchFamily="2" charset="0"/>
              </a:rPr>
              <a:t>ITERATION OF OUR </a:t>
            </a:r>
            <a:r>
              <a:rPr lang="en-US" sz="1200" b="1">
                <a:latin typeface="Adrianna Light" panose="02000505040000020004" pitchFamily="2" charset="0"/>
              </a:rPr>
              <a:t>#FORGINGTHEFUTURE </a:t>
            </a:r>
            <a:r>
              <a:rPr lang="en-US" sz="1200">
                <a:latin typeface="Adrianna" panose="02000505040000020004" pitchFamily="2" charset="0"/>
              </a:rPr>
              <a:t>STRATEGY.</a:t>
            </a:r>
          </a:p>
          <a:p>
            <a:endParaRPr lang="en-US" sz="1200">
              <a:latin typeface="Adrianna" panose="02000505040000020004" pitchFamily="2" charset="0"/>
            </a:endParaRPr>
          </a:p>
          <a:p>
            <a:r>
              <a:rPr lang="en-US" sz="1200">
                <a:latin typeface="Adrianna" panose="02000505040000020004" pitchFamily="2" charset="0"/>
              </a:rPr>
              <a:t>When we launched in 2018, this was a new direction and a key objective was to place strong pathways at the heart of everything we do. </a:t>
            </a:r>
          </a:p>
          <a:p>
            <a:endParaRPr lang="en-US" sz="1200">
              <a:latin typeface="Adrianna" panose="02000505040000020004" pitchFamily="2" charset="0"/>
            </a:endParaRPr>
          </a:p>
          <a:p>
            <a:r>
              <a:rPr lang="en-US" sz="1200">
                <a:latin typeface="Adrianna" panose="02000505040000020004" pitchFamily="2" charset="0"/>
              </a:rPr>
              <a:t>Whilst this hasn’t changed, we are keen to acknowledge the</a:t>
            </a:r>
            <a:br>
              <a:rPr lang="en-US" sz="1200">
                <a:latin typeface="Adrianna" panose="02000505040000020004" pitchFamily="2" charset="0"/>
              </a:rPr>
            </a:br>
            <a:r>
              <a:rPr lang="en-US" sz="1200">
                <a:latin typeface="Adrianna" panose="02000505040000020004" pitchFamily="2" charset="0"/>
              </a:rPr>
              <a:t>opportunities which the future present, which includes harnessing the power of sport to play a key role in the health of the Nation, reduce inequalities and of course make Fencing in Scotland a community where people feel truly at home.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D9E2C0-F2FD-4346-82E1-1045AB7E4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0074" y="5427294"/>
            <a:ext cx="1429181" cy="92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19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41557EBE-589E-7542-BC27-3FF4F726D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DB7BF9-A1DD-E649-B605-D19597DEEE08}"/>
              </a:ext>
            </a:extLst>
          </p:cNvPr>
          <p:cNvSpPr txBox="1"/>
          <p:nvPr/>
        </p:nvSpPr>
        <p:spPr>
          <a:xfrm>
            <a:off x="483221" y="490652"/>
            <a:ext cx="2891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Bariol Bold" panose="02000506040000020003" pitchFamily="2" charset="0"/>
              </a:rPr>
              <a:t>Scottish Fencing</a:t>
            </a:r>
          </a:p>
          <a:p>
            <a:r>
              <a:rPr lang="en-US" sz="1200" b="1">
                <a:latin typeface="Bariol Bold" panose="02000506040000020003" pitchFamily="2" charset="0"/>
              </a:rPr>
              <a:t>Our Strategy </a:t>
            </a:r>
            <a:r>
              <a:rPr lang="en-US" sz="1200">
                <a:latin typeface="Bariol Regular" panose="02000506040000020003" pitchFamily="2" charset="0"/>
              </a:rPr>
              <a:t>| 2022 - 2025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A4DE99-2AC3-534A-8F6C-DC630F196175}"/>
              </a:ext>
            </a:extLst>
          </p:cNvPr>
          <p:cNvSpPr txBox="1"/>
          <p:nvPr/>
        </p:nvSpPr>
        <p:spPr>
          <a:xfrm>
            <a:off x="483221" y="6090349"/>
            <a:ext cx="2891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Bariol Regular" panose="02000506040000020003" pitchFamily="2" charset="0"/>
              </a:rPr>
              <a:t>#</a:t>
            </a:r>
            <a:r>
              <a:rPr lang="en-US" sz="1200" b="1" err="1">
                <a:latin typeface="Bariol Bold" panose="02000506040000020003" pitchFamily="2" charset="0"/>
              </a:rPr>
              <a:t>ForgingTheFuture</a:t>
            </a:r>
            <a:endParaRPr lang="en-US" sz="1200">
              <a:latin typeface="Bariol Regular" panose="02000506040000020003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86054B-DB5A-564C-9C34-FFCACBF6F163}"/>
              </a:ext>
            </a:extLst>
          </p:cNvPr>
          <p:cNvSpPr txBox="1"/>
          <p:nvPr/>
        </p:nvSpPr>
        <p:spPr>
          <a:xfrm>
            <a:off x="988122" y="1781056"/>
            <a:ext cx="5330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Bariol Bold" panose="02000506040000020003" pitchFamily="2" charset="0"/>
              </a:rPr>
              <a:t>Our Vision,</a:t>
            </a:r>
            <a:br>
              <a:rPr lang="en-US" sz="3600" b="1">
                <a:solidFill>
                  <a:schemeClr val="bg1"/>
                </a:solidFill>
                <a:latin typeface="Bariol Bold" panose="02000506040000020003" pitchFamily="2" charset="0"/>
              </a:rPr>
            </a:br>
            <a:r>
              <a:rPr lang="en-US" sz="3600" b="1">
                <a:solidFill>
                  <a:schemeClr val="bg1"/>
                </a:solidFill>
                <a:latin typeface="Bariol Bold" panose="02000506040000020003" pitchFamily="2" charset="0"/>
              </a:rPr>
              <a:t>Mission &amp; Values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E4D2AD-0212-CE47-B582-2F23C5929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0074" y="5427294"/>
            <a:ext cx="1429181" cy="92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97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C3B8D3A8-8D17-8B46-B736-C60CD90BE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69CEEB-AA2A-DE43-89C8-F87E8D105730}"/>
              </a:ext>
            </a:extLst>
          </p:cNvPr>
          <p:cNvSpPr txBox="1"/>
          <p:nvPr/>
        </p:nvSpPr>
        <p:spPr>
          <a:xfrm>
            <a:off x="483221" y="490652"/>
            <a:ext cx="2891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Bariol Bold" panose="02000506040000020003" pitchFamily="2" charset="0"/>
              </a:rPr>
              <a:t>Scottish Fencing</a:t>
            </a:r>
          </a:p>
          <a:p>
            <a:r>
              <a:rPr lang="en-US" sz="1200" b="1">
                <a:latin typeface="Bariol Bold" panose="02000506040000020003" pitchFamily="2" charset="0"/>
              </a:rPr>
              <a:t>Our Strategy </a:t>
            </a:r>
            <a:r>
              <a:rPr lang="en-US" sz="1200">
                <a:latin typeface="Bariol Regular" panose="02000506040000020003" pitchFamily="2" charset="0"/>
              </a:rPr>
              <a:t>| 2022 - 2025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F627E3-AC02-1C4D-829F-DAB433072B1C}"/>
              </a:ext>
            </a:extLst>
          </p:cNvPr>
          <p:cNvSpPr txBox="1"/>
          <p:nvPr/>
        </p:nvSpPr>
        <p:spPr>
          <a:xfrm>
            <a:off x="483221" y="6090349"/>
            <a:ext cx="2891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Bariol Regular" panose="02000506040000020003" pitchFamily="2" charset="0"/>
              </a:rPr>
              <a:t>#</a:t>
            </a:r>
            <a:r>
              <a:rPr lang="en-US" sz="1200" b="1" err="1">
                <a:latin typeface="Bariol Bold" panose="02000506040000020003" pitchFamily="2" charset="0"/>
              </a:rPr>
              <a:t>ForgingTheFuture</a:t>
            </a:r>
            <a:endParaRPr lang="en-US" sz="1200">
              <a:latin typeface="Bariol Regular" panose="02000506040000020003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ADBFCF-67A9-AD48-903A-2F15B20DA2E3}"/>
              </a:ext>
            </a:extLst>
          </p:cNvPr>
          <p:cNvSpPr txBox="1"/>
          <p:nvPr/>
        </p:nvSpPr>
        <p:spPr>
          <a:xfrm>
            <a:off x="973253" y="2710325"/>
            <a:ext cx="53309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Bariol Bold" panose="02000506040000020003" pitchFamily="2" charset="0"/>
              </a:rPr>
              <a:t>Vision</a:t>
            </a:r>
            <a:br>
              <a:rPr lang="en-US" sz="1200" b="1">
                <a:solidFill>
                  <a:schemeClr val="bg1"/>
                </a:solidFill>
                <a:latin typeface="Bariol Bold" panose="02000506040000020003" pitchFamily="2" charset="0"/>
              </a:rPr>
            </a:br>
            <a:endParaRPr lang="en-US" sz="1200" b="1">
              <a:solidFill>
                <a:schemeClr val="bg1"/>
              </a:solidFill>
              <a:latin typeface="Bariol Bold" panose="02000506040000020003" pitchFamily="2" charset="0"/>
            </a:endParaRPr>
          </a:p>
          <a:p>
            <a:r>
              <a:rPr lang="en-US" sz="1600">
                <a:solidFill>
                  <a:schemeClr val="bg1"/>
                </a:solidFill>
                <a:latin typeface="Adrianna" panose="02000505040000020004" pitchFamily="2" charset="0"/>
              </a:rPr>
              <a:t>#</a:t>
            </a:r>
            <a:r>
              <a:rPr lang="en-US" sz="1600" b="1" err="1">
                <a:solidFill>
                  <a:schemeClr val="bg1"/>
                </a:solidFill>
                <a:latin typeface="Adrianna Light" panose="02000505040000020004" pitchFamily="2" charset="0"/>
              </a:rPr>
              <a:t>ForgingTheFuture</a:t>
            </a:r>
            <a:endParaRPr lang="en-US" sz="1600" b="1">
              <a:solidFill>
                <a:schemeClr val="bg1"/>
              </a:solidFill>
              <a:latin typeface="Adrianna Light" panose="0200050504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91736F-305B-F142-BFAD-360368009E3D}"/>
              </a:ext>
            </a:extLst>
          </p:cNvPr>
          <p:cNvSpPr txBox="1"/>
          <p:nvPr/>
        </p:nvSpPr>
        <p:spPr>
          <a:xfrm>
            <a:off x="4961673" y="2710325"/>
            <a:ext cx="57583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Bariol Bold" panose="02000506040000020003" pitchFamily="2" charset="0"/>
              </a:rPr>
              <a:t>Mission</a:t>
            </a:r>
            <a:br>
              <a:rPr 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Bariol Bold" panose="02000506040000020003" pitchFamily="2" charset="0"/>
              </a:rPr>
            </a:br>
            <a:endParaRPr lang="en-US" sz="1200" b="1">
              <a:solidFill>
                <a:schemeClr val="tx1">
                  <a:lumMod val="85000"/>
                  <a:lumOff val="15000"/>
                </a:schemeClr>
              </a:solidFill>
              <a:latin typeface="Bariol Bold" panose="02000506040000020003" pitchFamily="2" charset="0"/>
            </a:endParaRPr>
          </a:p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Adrianna Light" panose="02000505040000020004" pitchFamily="2" charset="0"/>
              </a:rPr>
              <a:t>To create an inclusive sporting community </a:t>
            </a:r>
            <a:b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Adrianna Light" panose="02000505040000020004" pitchFamily="2" charset="0"/>
              </a:rPr>
            </a:br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Adrianna Light" panose="02000505040000020004" pitchFamily="2" charset="0"/>
              </a:rPr>
              <a:t>where the power of fencing drives social change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B52F15-5F6B-674A-A1A6-12F2877FC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862" y="2133903"/>
            <a:ext cx="749300" cy="660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FB689B-6A9D-5D4C-91E2-7CB613084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8962" y="1999125"/>
            <a:ext cx="635000" cy="711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0BCEFD-B32E-7F4B-9DB5-BA0AA29D4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0074" y="5427294"/>
            <a:ext cx="1429181" cy="92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962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6CD0D1-629D-D64C-8D61-9517E5438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D12242-831B-334C-B8E5-0FC1581C0266}"/>
              </a:ext>
            </a:extLst>
          </p:cNvPr>
          <p:cNvSpPr txBox="1"/>
          <p:nvPr/>
        </p:nvSpPr>
        <p:spPr>
          <a:xfrm>
            <a:off x="483221" y="490652"/>
            <a:ext cx="2891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Bariol Bold" panose="02000506040000020003" pitchFamily="2" charset="0"/>
              </a:rPr>
              <a:t>Scottish Fencing</a:t>
            </a:r>
          </a:p>
          <a:p>
            <a:r>
              <a:rPr lang="en-US" sz="1200" b="1">
                <a:latin typeface="Bariol Bold" panose="02000506040000020003" pitchFamily="2" charset="0"/>
              </a:rPr>
              <a:t>Our Strategy </a:t>
            </a:r>
            <a:r>
              <a:rPr lang="en-US" sz="1200">
                <a:latin typeface="Bariol Regular" panose="02000506040000020003" pitchFamily="2" charset="0"/>
              </a:rPr>
              <a:t>| 2022 - 2025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2D17BF-555A-5E4E-8E72-C80FF92BF055}"/>
              </a:ext>
            </a:extLst>
          </p:cNvPr>
          <p:cNvSpPr txBox="1"/>
          <p:nvPr/>
        </p:nvSpPr>
        <p:spPr>
          <a:xfrm>
            <a:off x="483221" y="6090349"/>
            <a:ext cx="2891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Bariol Regular" panose="02000506040000020003" pitchFamily="2" charset="0"/>
              </a:rPr>
              <a:t>#</a:t>
            </a:r>
            <a:r>
              <a:rPr lang="en-US" sz="1200" b="1" err="1">
                <a:latin typeface="Bariol Bold" panose="02000506040000020003" pitchFamily="2" charset="0"/>
              </a:rPr>
              <a:t>ForgingTheFuture</a:t>
            </a:r>
            <a:endParaRPr lang="en-US" sz="1200">
              <a:latin typeface="Bariol Regular" panose="02000506040000020003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1EFE45-D7F7-4949-870A-C75330783292}"/>
              </a:ext>
            </a:extLst>
          </p:cNvPr>
          <p:cNvSpPr txBox="1"/>
          <p:nvPr/>
        </p:nvSpPr>
        <p:spPr>
          <a:xfrm>
            <a:off x="988122" y="1781056"/>
            <a:ext cx="5330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89C4"/>
                </a:solidFill>
                <a:latin typeface="Bariol Bold" panose="02000506040000020003" pitchFamily="2" charset="0"/>
              </a:rPr>
              <a:t>Who We Are:</a:t>
            </a:r>
            <a:br>
              <a:rPr lang="en-US" sz="3600" b="1">
                <a:latin typeface="Bariol Bold" panose="02000506040000020003" pitchFamily="2" charset="0"/>
              </a:rPr>
            </a:br>
            <a:r>
              <a:rPr lang="en-US" sz="3600" b="1">
                <a:latin typeface="Bariol Bold" panose="02000506040000020003" pitchFamily="2" charset="0"/>
              </a:rPr>
              <a:t>Our Core Values</a:t>
            </a:r>
            <a:endParaRPr lang="en-US" sz="3600">
              <a:latin typeface="Bariol Regular" panose="02000506040000020003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ECBB84-4F26-EA4E-B9E9-7A97B38B2C79}"/>
              </a:ext>
            </a:extLst>
          </p:cNvPr>
          <p:cNvSpPr txBox="1"/>
          <p:nvPr/>
        </p:nvSpPr>
        <p:spPr>
          <a:xfrm>
            <a:off x="991842" y="3306603"/>
            <a:ext cx="48365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Adrianna Light" panose="02000505040000020004" pitchFamily="2" charset="0"/>
              </a:rPr>
              <a:t>PEOPLE  </a:t>
            </a:r>
          </a:p>
          <a:p>
            <a:endParaRPr lang="en-US" sz="1600" b="1">
              <a:latin typeface="Adrianna Light" panose="02000505040000020004" pitchFamily="2" charset="0"/>
            </a:endParaRPr>
          </a:p>
          <a:p>
            <a:r>
              <a:rPr lang="en-US" sz="1600" b="1">
                <a:latin typeface="Adrianna Light" panose="02000505040000020004" pitchFamily="2" charset="0"/>
              </a:rPr>
              <a:t>INCLUSION</a:t>
            </a:r>
          </a:p>
          <a:p>
            <a:endParaRPr lang="en-US" sz="1600" b="1">
              <a:latin typeface="Adrianna Light" panose="02000505040000020004" pitchFamily="2" charset="0"/>
            </a:endParaRPr>
          </a:p>
          <a:p>
            <a:r>
              <a:rPr lang="en-US" sz="1600" b="1">
                <a:latin typeface="Adrianna Light" panose="02000505040000020004" pitchFamily="2" charset="0"/>
              </a:rPr>
              <a:t>COLLABORATION</a:t>
            </a:r>
          </a:p>
          <a:p>
            <a:endParaRPr lang="en-US" sz="1600" b="1">
              <a:latin typeface="Adrianna Light" panose="02000505040000020004" pitchFamily="2" charset="0"/>
            </a:endParaRPr>
          </a:p>
          <a:p>
            <a:r>
              <a:rPr lang="en-US" sz="1600" b="1">
                <a:latin typeface="Adrianna Light" panose="02000505040000020004" pitchFamily="2" charset="0"/>
              </a:rPr>
              <a:t>CURIOSITY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6A993D-D5F7-554F-8558-AB0B8FCC08C1}"/>
              </a:ext>
            </a:extLst>
          </p:cNvPr>
          <p:cNvCxnSpPr/>
          <p:nvPr/>
        </p:nvCxnSpPr>
        <p:spPr>
          <a:xfrm>
            <a:off x="1092200" y="3717073"/>
            <a:ext cx="2193693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182B21A-8BEA-FA44-ABA1-3C21CB974AB7}"/>
              </a:ext>
            </a:extLst>
          </p:cNvPr>
          <p:cNvCxnSpPr/>
          <p:nvPr/>
        </p:nvCxnSpPr>
        <p:spPr>
          <a:xfrm>
            <a:off x="1092199" y="4214544"/>
            <a:ext cx="2193693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B03E2C-0C7B-E349-B4D4-914F5B73F8C1}"/>
              </a:ext>
            </a:extLst>
          </p:cNvPr>
          <p:cNvCxnSpPr/>
          <p:nvPr/>
        </p:nvCxnSpPr>
        <p:spPr>
          <a:xfrm>
            <a:off x="1092200" y="4694046"/>
            <a:ext cx="2193693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5205372-390A-1A4B-9076-0641858FB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0074" y="5427294"/>
            <a:ext cx="1429181" cy="92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79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201751BF-AC3F-7F46-9C21-C3B023A4F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510C4A-EDA4-024D-AF14-090DE7B2D212}"/>
              </a:ext>
            </a:extLst>
          </p:cNvPr>
          <p:cNvSpPr txBox="1"/>
          <p:nvPr/>
        </p:nvSpPr>
        <p:spPr>
          <a:xfrm>
            <a:off x="483221" y="490652"/>
            <a:ext cx="2891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Bariol Bold" panose="02000506040000020003" pitchFamily="2" charset="0"/>
              </a:rPr>
              <a:t>Scottish Fencing</a:t>
            </a:r>
          </a:p>
          <a:p>
            <a:r>
              <a:rPr lang="en-US" sz="1200" b="1">
                <a:solidFill>
                  <a:schemeClr val="bg1"/>
                </a:solidFill>
                <a:latin typeface="Bariol Bold" panose="02000506040000020003" pitchFamily="2" charset="0"/>
              </a:rPr>
              <a:t>Our Strategy </a:t>
            </a:r>
            <a:r>
              <a:rPr lang="en-US" sz="1200">
                <a:solidFill>
                  <a:schemeClr val="bg1"/>
                </a:solidFill>
                <a:latin typeface="Bariol Regular" panose="02000506040000020003" pitchFamily="2" charset="0"/>
              </a:rPr>
              <a:t>| 2022 - 2025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617332-FC6F-5746-80CD-934F5A5DE90D}"/>
              </a:ext>
            </a:extLst>
          </p:cNvPr>
          <p:cNvSpPr txBox="1"/>
          <p:nvPr/>
        </p:nvSpPr>
        <p:spPr>
          <a:xfrm>
            <a:off x="483221" y="6090349"/>
            <a:ext cx="2891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Bariol Regular" panose="02000506040000020003" pitchFamily="2" charset="0"/>
              </a:rPr>
              <a:t>#</a:t>
            </a:r>
            <a:r>
              <a:rPr lang="en-US" sz="1200" b="1" err="1">
                <a:latin typeface="Bariol Bold" panose="02000506040000020003" pitchFamily="2" charset="0"/>
              </a:rPr>
              <a:t>ForgingTheFuture</a:t>
            </a:r>
            <a:endParaRPr lang="en-US" sz="1200">
              <a:latin typeface="Bariol Regular" panose="02000506040000020003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89F12F-9694-B94D-9CA7-B512A9BDDEA9}"/>
              </a:ext>
            </a:extLst>
          </p:cNvPr>
          <p:cNvSpPr txBox="1"/>
          <p:nvPr/>
        </p:nvSpPr>
        <p:spPr>
          <a:xfrm>
            <a:off x="4526775" y="2479865"/>
            <a:ext cx="53309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Bariol Bold" panose="02000506040000020003" pitchFamily="2" charset="0"/>
              </a:rPr>
              <a:t>PEOPLE  </a:t>
            </a:r>
            <a:br>
              <a:rPr lang="en-US" sz="3600" b="1">
                <a:solidFill>
                  <a:schemeClr val="bg1"/>
                </a:solidFill>
                <a:latin typeface="Bariol Bold" panose="02000506040000020003" pitchFamily="2" charset="0"/>
              </a:rPr>
            </a:b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Bariol Bold" panose="02000506040000020003" pitchFamily="2" charset="0"/>
              </a:rPr>
              <a:t>We value people </a:t>
            </a:r>
            <a:b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Bariol Bold" panose="02000506040000020003" pitchFamily="2" charset="0"/>
              </a:rPr>
            </a:b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Bariol Bold" panose="02000506040000020003" pitchFamily="2" charset="0"/>
              </a:rPr>
              <a:t>and their development 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  <a:latin typeface="Bariol Regular" panose="02000506040000020003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209077-BB26-064C-A41A-BF623C3E11C2}"/>
              </a:ext>
            </a:extLst>
          </p:cNvPr>
          <p:cNvSpPr txBox="1"/>
          <p:nvPr/>
        </p:nvSpPr>
        <p:spPr>
          <a:xfrm>
            <a:off x="4530495" y="4496063"/>
            <a:ext cx="503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Adrianna Light" panose="02000505040000020004" pitchFamily="2" charset="0"/>
              </a:rPr>
              <a:t>We want to encourage those who support and inspire others and are positive in their actions.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6A4DDA-2090-374D-BA06-BDA05252AD64}"/>
              </a:ext>
            </a:extLst>
          </p:cNvPr>
          <p:cNvSpPr txBox="1"/>
          <p:nvPr/>
        </p:nvSpPr>
        <p:spPr>
          <a:xfrm>
            <a:off x="988126" y="1307796"/>
            <a:ext cx="2453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Bariol Bold" panose="02000506040000020003" pitchFamily="2" charset="0"/>
              </a:rPr>
              <a:t>Who We Are:</a:t>
            </a:r>
            <a:br>
              <a:rPr lang="en-US" sz="2400" b="1">
                <a:solidFill>
                  <a:schemeClr val="bg1"/>
                </a:solidFill>
                <a:latin typeface="Bariol Bold" panose="02000506040000020003" pitchFamily="2" charset="0"/>
              </a:rPr>
            </a:br>
            <a:r>
              <a:rPr lang="en-US" sz="2400" b="1">
                <a:solidFill>
                  <a:schemeClr val="bg1"/>
                </a:solidFill>
                <a:latin typeface="Bariol Bold" panose="02000506040000020003" pitchFamily="2" charset="0"/>
              </a:rPr>
              <a:t>Our Core Values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891D50-7589-424F-B53D-6DAF7CECF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1736" y="5442529"/>
            <a:ext cx="1422414" cy="91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547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119CD244-0C25-1547-BF9D-0C80CA4FA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FA7C5F-5131-674F-A2D2-1C0A4544EB45}"/>
              </a:ext>
            </a:extLst>
          </p:cNvPr>
          <p:cNvSpPr txBox="1"/>
          <p:nvPr/>
        </p:nvSpPr>
        <p:spPr>
          <a:xfrm>
            <a:off x="483221" y="490652"/>
            <a:ext cx="2891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Bariol Bold" panose="02000506040000020003" pitchFamily="2" charset="0"/>
              </a:rPr>
              <a:t>Scottish Fencing</a:t>
            </a:r>
          </a:p>
          <a:p>
            <a:r>
              <a:rPr lang="en-US" sz="1200" b="1">
                <a:solidFill>
                  <a:schemeClr val="bg1"/>
                </a:solidFill>
                <a:latin typeface="Bariol Bold" panose="02000506040000020003" pitchFamily="2" charset="0"/>
              </a:rPr>
              <a:t>Our Strategy </a:t>
            </a:r>
            <a:r>
              <a:rPr lang="en-US" sz="1200">
                <a:solidFill>
                  <a:schemeClr val="bg1"/>
                </a:solidFill>
                <a:latin typeface="Bariol Regular" panose="02000506040000020003" pitchFamily="2" charset="0"/>
              </a:rPr>
              <a:t>| 2022 - 2025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8CA1C1-7569-5949-B4B0-2F0A2E83565E}"/>
              </a:ext>
            </a:extLst>
          </p:cNvPr>
          <p:cNvSpPr txBox="1"/>
          <p:nvPr/>
        </p:nvSpPr>
        <p:spPr>
          <a:xfrm>
            <a:off x="483221" y="6090349"/>
            <a:ext cx="2891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Bariol Regular" panose="02000506040000020003" pitchFamily="2" charset="0"/>
              </a:rPr>
              <a:t>#</a:t>
            </a:r>
            <a:r>
              <a:rPr lang="en-US" sz="1200" b="1" err="1">
                <a:latin typeface="Bariol Bold" panose="02000506040000020003" pitchFamily="2" charset="0"/>
              </a:rPr>
              <a:t>ForgingTheFuture</a:t>
            </a:r>
            <a:endParaRPr lang="en-US" sz="1200">
              <a:latin typeface="Bariol Regular" panose="02000506040000020003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2F8C6B-F07A-9648-99C4-014FADEEACD6}"/>
              </a:ext>
            </a:extLst>
          </p:cNvPr>
          <p:cNvSpPr txBox="1"/>
          <p:nvPr/>
        </p:nvSpPr>
        <p:spPr>
          <a:xfrm>
            <a:off x="988126" y="1307796"/>
            <a:ext cx="2453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Bariol Bold" panose="02000506040000020003" pitchFamily="2" charset="0"/>
              </a:rPr>
              <a:t>Who We Are:</a:t>
            </a:r>
            <a:br>
              <a:rPr lang="en-US" sz="2400" b="1">
                <a:solidFill>
                  <a:schemeClr val="bg1"/>
                </a:solidFill>
                <a:latin typeface="Bariol Bold" panose="02000506040000020003" pitchFamily="2" charset="0"/>
              </a:rPr>
            </a:br>
            <a:r>
              <a:rPr lang="en-US" sz="2400" b="1">
                <a:solidFill>
                  <a:schemeClr val="bg1"/>
                </a:solidFill>
                <a:latin typeface="Bariol Bold" panose="02000506040000020003" pitchFamily="2" charset="0"/>
              </a:rPr>
              <a:t>Our Core Values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825195-62D6-C741-87EF-86D3047F82C0}"/>
              </a:ext>
            </a:extLst>
          </p:cNvPr>
          <p:cNvSpPr txBox="1"/>
          <p:nvPr/>
        </p:nvSpPr>
        <p:spPr>
          <a:xfrm>
            <a:off x="4526775" y="2479865"/>
            <a:ext cx="5330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Bariol Bold" panose="02000506040000020003" pitchFamily="2" charset="0"/>
              </a:rPr>
              <a:t>INCLUSION  </a:t>
            </a:r>
            <a:br>
              <a:rPr lang="en-US" sz="3600" b="1">
                <a:solidFill>
                  <a:schemeClr val="bg1"/>
                </a:solidFill>
                <a:latin typeface="Bariol Bold" panose="02000506040000020003" pitchFamily="2" charset="0"/>
              </a:rPr>
            </a:b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Bariol Bold" panose="02000506040000020003" pitchFamily="2" charset="0"/>
              </a:rPr>
              <a:t>Fencing is inclusive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  <a:latin typeface="Bariol Regular" panose="02000506040000020003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66A567-9828-C04A-8C11-06F161641265}"/>
              </a:ext>
            </a:extLst>
          </p:cNvPr>
          <p:cNvSpPr txBox="1"/>
          <p:nvPr/>
        </p:nvSpPr>
        <p:spPr>
          <a:xfrm>
            <a:off x="4530495" y="3945936"/>
            <a:ext cx="5037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Adrianna Light" panose="02000505040000020004" pitchFamily="2" charset="0"/>
              </a:rPr>
              <a:t>With a focus on constantly developing, we’re learning to be inclusive and will work with those who share our commitment to inclusion.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033D95-04BB-3A47-9092-8F908D665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1736" y="5442529"/>
            <a:ext cx="1422414" cy="91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39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33828AC3-0F41-9A4F-8197-033F54E72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811014-3500-FF43-89CD-114E0A7CD9F4}"/>
              </a:ext>
            </a:extLst>
          </p:cNvPr>
          <p:cNvSpPr txBox="1"/>
          <p:nvPr/>
        </p:nvSpPr>
        <p:spPr>
          <a:xfrm>
            <a:off x="483221" y="490652"/>
            <a:ext cx="2891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Bariol Bold" panose="02000506040000020003" pitchFamily="2" charset="0"/>
              </a:rPr>
              <a:t>Scottish Fencing</a:t>
            </a:r>
          </a:p>
          <a:p>
            <a:r>
              <a:rPr lang="en-US" sz="1200" b="1">
                <a:latin typeface="Bariol Bold" panose="02000506040000020003" pitchFamily="2" charset="0"/>
              </a:rPr>
              <a:t>Our Strategy </a:t>
            </a:r>
            <a:r>
              <a:rPr lang="en-US" sz="1200">
                <a:latin typeface="Bariol Regular" panose="02000506040000020003" pitchFamily="2" charset="0"/>
              </a:rPr>
              <a:t>| 2022 - 2025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5A10F-1937-8E49-86E7-169BA2557005}"/>
              </a:ext>
            </a:extLst>
          </p:cNvPr>
          <p:cNvSpPr txBox="1"/>
          <p:nvPr/>
        </p:nvSpPr>
        <p:spPr>
          <a:xfrm>
            <a:off x="483221" y="6090349"/>
            <a:ext cx="2891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Bariol Regular" panose="02000506040000020003" pitchFamily="2" charset="0"/>
              </a:rPr>
              <a:t>#</a:t>
            </a:r>
            <a:r>
              <a:rPr lang="en-US" sz="1200" b="1" err="1">
                <a:solidFill>
                  <a:schemeClr val="bg1"/>
                </a:solidFill>
                <a:latin typeface="Bariol Bold" panose="02000506040000020003" pitchFamily="2" charset="0"/>
              </a:rPr>
              <a:t>ForgingTheFuture</a:t>
            </a:r>
            <a:endParaRPr lang="en-US" sz="1200">
              <a:solidFill>
                <a:schemeClr val="bg1"/>
              </a:solidFill>
              <a:latin typeface="Bariol Regular" panose="02000506040000020003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3E9786-64DC-C346-A15F-03A59858DA13}"/>
              </a:ext>
            </a:extLst>
          </p:cNvPr>
          <p:cNvSpPr txBox="1"/>
          <p:nvPr/>
        </p:nvSpPr>
        <p:spPr>
          <a:xfrm>
            <a:off x="988126" y="1307796"/>
            <a:ext cx="2453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Bariol Bold" panose="02000506040000020003" pitchFamily="2" charset="0"/>
              </a:rPr>
              <a:t>Who We Are:</a:t>
            </a:r>
            <a:b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Bariol Bold" panose="02000506040000020003" pitchFamily="2" charset="0"/>
              </a:rPr>
            </a:b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Bariol Bold" panose="02000506040000020003" pitchFamily="2" charset="0"/>
              </a:rPr>
              <a:t>Our Core Values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ABA8E4-7E25-0B4A-8D7A-B7755C924106}"/>
              </a:ext>
            </a:extLst>
          </p:cNvPr>
          <p:cNvSpPr txBox="1"/>
          <p:nvPr/>
        </p:nvSpPr>
        <p:spPr>
          <a:xfrm>
            <a:off x="4526775" y="2479865"/>
            <a:ext cx="5330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Bariol Bold" panose="02000506040000020003" pitchFamily="2" charset="0"/>
              </a:rPr>
              <a:t>COLLABORATION  </a:t>
            </a:r>
            <a:br>
              <a:rPr lang="en-US" sz="3600" b="1">
                <a:solidFill>
                  <a:schemeClr val="bg1"/>
                </a:solidFill>
                <a:latin typeface="Bariol Bold" panose="02000506040000020003" pitchFamily="2" charset="0"/>
              </a:rPr>
            </a:br>
            <a:r>
              <a:rPr lang="en-US" sz="3600" b="1">
                <a:solidFill>
                  <a:schemeClr val="bg1">
                    <a:lumMod val="65000"/>
                  </a:schemeClr>
                </a:solidFill>
                <a:latin typeface="Bariol Bold" panose="02000506040000020003" pitchFamily="2" charset="0"/>
              </a:rPr>
              <a:t>We collaborate to innovate</a:t>
            </a:r>
            <a:endParaRPr lang="en-US" sz="3600">
              <a:solidFill>
                <a:schemeClr val="bg1">
                  <a:lumMod val="65000"/>
                </a:schemeClr>
              </a:solidFill>
              <a:latin typeface="Bariol Regular" panose="02000506040000020003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3CFE54-530E-D04A-8A9F-DCE0F7B65222}"/>
              </a:ext>
            </a:extLst>
          </p:cNvPr>
          <p:cNvSpPr txBox="1"/>
          <p:nvPr/>
        </p:nvSpPr>
        <p:spPr>
          <a:xfrm>
            <a:off x="4530495" y="3945936"/>
            <a:ext cx="5980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drianna Light" panose="02000505040000020004" pitchFamily="2" charset="0"/>
              </a:rPr>
              <a:t>Members, partners and supporters are the keys to progress. We hold their success as our success.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B145AA-EBE6-194C-98CD-4E231AD78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1736" y="5442529"/>
            <a:ext cx="1422414" cy="91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99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4354D0-7777-DC4A-A51C-15A8CFDA5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D9E0D4-FB32-5E49-BB8A-F672A3AD6815}"/>
              </a:ext>
            </a:extLst>
          </p:cNvPr>
          <p:cNvSpPr txBox="1"/>
          <p:nvPr/>
        </p:nvSpPr>
        <p:spPr>
          <a:xfrm>
            <a:off x="483221" y="490652"/>
            <a:ext cx="2891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Bariol Bold" panose="02000506040000020003" pitchFamily="2" charset="0"/>
              </a:rPr>
              <a:t>Scottish Fencing</a:t>
            </a:r>
          </a:p>
          <a:p>
            <a:r>
              <a:rPr lang="en-US" sz="1200" b="1">
                <a:solidFill>
                  <a:schemeClr val="bg1"/>
                </a:solidFill>
                <a:latin typeface="Bariol Bold" panose="02000506040000020003" pitchFamily="2" charset="0"/>
              </a:rPr>
              <a:t>Our Strategy </a:t>
            </a:r>
            <a:r>
              <a:rPr lang="en-US" sz="1200">
                <a:solidFill>
                  <a:schemeClr val="bg1"/>
                </a:solidFill>
                <a:latin typeface="Bariol Regular" panose="02000506040000020003" pitchFamily="2" charset="0"/>
              </a:rPr>
              <a:t>| 2022 - 2025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A2BB47-F25B-784F-8209-18A5AD276025}"/>
              </a:ext>
            </a:extLst>
          </p:cNvPr>
          <p:cNvSpPr txBox="1"/>
          <p:nvPr/>
        </p:nvSpPr>
        <p:spPr>
          <a:xfrm>
            <a:off x="483221" y="6090349"/>
            <a:ext cx="2891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Bariol Regular" panose="02000506040000020003" pitchFamily="2" charset="0"/>
              </a:rPr>
              <a:t>#</a:t>
            </a:r>
            <a:r>
              <a:rPr lang="en-US" sz="1200" b="1" err="1">
                <a:latin typeface="Bariol Bold" panose="02000506040000020003" pitchFamily="2" charset="0"/>
              </a:rPr>
              <a:t>ForgingTheFuture</a:t>
            </a:r>
            <a:endParaRPr lang="en-US" sz="1200">
              <a:latin typeface="Bariol Regular" panose="02000506040000020003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B3331A-5C85-7147-B40F-D0E142B3FCCE}"/>
              </a:ext>
            </a:extLst>
          </p:cNvPr>
          <p:cNvSpPr txBox="1"/>
          <p:nvPr/>
        </p:nvSpPr>
        <p:spPr>
          <a:xfrm>
            <a:off x="988126" y="1307796"/>
            <a:ext cx="2453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Bariol Bold" panose="02000506040000020003" pitchFamily="2" charset="0"/>
              </a:rPr>
              <a:t>Who We Are:</a:t>
            </a:r>
            <a:br>
              <a:rPr lang="en-US" sz="2400" b="1">
                <a:solidFill>
                  <a:schemeClr val="bg1"/>
                </a:solidFill>
                <a:latin typeface="Bariol Bold" panose="02000506040000020003" pitchFamily="2" charset="0"/>
              </a:rPr>
            </a:br>
            <a:r>
              <a:rPr lang="en-US" sz="2400" b="1">
                <a:solidFill>
                  <a:schemeClr val="bg1"/>
                </a:solidFill>
                <a:latin typeface="Bariol Bold" panose="02000506040000020003" pitchFamily="2" charset="0"/>
              </a:rPr>
              <a:t>Our Core Values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F185C2-B31C-6747-8436-8FE61B57A6F2}"/>
              </a:ext>
            </a:extLst>
          </p:cNvPr>
          <p:cNvSpPr txBox="1"/>
          <p:nvPr/>
        </p:nvSpPr>
        <p:spPr>
          <a:xfrm>
            <a:off x="4526775" y="2479865"/>
            <a:ext cx="53309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F57C7"/>
                </a:solidFill>
                <a:latin typeface="Bariol Bold" panose="02000506040000020003" pitchFamily="2" charset="0"/>
              </a:rPr>
              <a:t>CURIOSITY</a:t>
            </a:r>
            <a:r>
              <a:rPr lang="en-US" sz="3600" b="1">
                <a:solidFill>
                  <a:schemeClr val="bg1"/>
                </a:solidFill>
                <a:latin typeface="Bariol Bold" panose="02000506040000020003" pitchFamily="2" charset="0"/>
              </a:rPr>
              <a:t>  </a:t>
            </a:r>
            <a:br>
              <a:rPr lang="en-US" sz="3600" b="1">
                <a:solidFill>
                  <a:schemeClr val="bg1"/>
                </a:solidFill>
                <a:latin typeface="Bariol Bold" panose="02000506040000020003" pitchFamily="2" charset="0"/>
              </a:rPr>
            </a:b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Bariol Bold" panose="02000506040000020003" pitchFamily="2" charset="0"/>
              </a:rPr>
              <a:t>We are curious, </a:t>
            </a:r>
            <a:b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Bariol Bold" panose="02000506040000020003" pitchFamily="2" charset="0"/>
              </a:rPr>
            </a:b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Bariol Bold" panose="02000506040000020003" pitchFamily="2" charset="0"/>
              </a:rPr>
              <a:t>not </a:t>
            </a:r>
            <a:r>
              <a:rPr lang="en-US" sz="3600" b="1" err="1">
                <a:solidFill>
                  <a:schemeClr val="tx1">
                    <a:lumMod val="85000"/>
                    <a:lumOff val="15000"/>
                  </a:schemeClr>
                </a:solidFill>
                <a:latin typeface="Bariol Bold" panose="02000506040000020003" pitchFamily="2" charset="0"/>
              </a:rPr>
              <a:t>judgemental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  <a:latin typeface="Bariol Regular" panose="02000506040000020003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891C07-01CA-6B41-B989-37D1D9AFD768}"/>
              </a:ext>
            </a:extLst>
          </p:cNvPr>
          <p:cNvSpPr txBox="1"/>
          <p:nvPr/>
        </p:nvSpPr>
        <p:spPr>
          <a:xfrm>
            <a:off x="4530495" y="4496063"/>
            <a:ext cx="503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Adrianna Light" panose="02000505040000020004" pitchFamily="2" charset="0"/>
              </a:rPr>
              <a:t>We value anyone who can contribute to Fencing and we don’t have all the answers.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6C2BBA-534B-2D4D-9A83-42563056F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0074" y="5427294"/>
            <a:ext cx="1429181" cy="92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822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BC1E1BB0A5714EBD4398D4ADF43C1E" ma:contentTypeVersion="13" ma:contentTypeDescription="Create a new document." ma:contentTypeScope="" ma:versionID="06f1873e465be1392729cdd8d519fe6e">
  <xsd:schema xmlns:xsd="http://www.w3.org/2001/XMLSchema" xmlns:xs="http://www.w3.org/2001/XMLSchema" xmlns:p="http://schemas.microsoft.com/office/2006/metadata/properties" xmlns:ns2="b7d3de00-9153-41e7-9827-fdf3a033a126" xmlns:ns3="630c95d8-802a-4ed6-8c38-052d071aa211" targetNamespace="http://schemas.microsoft.com/office/2006/metadata/properties" ma:root="true" ma:fieldsID="4f49d9a947011423f6823e88aba73163" ns2:_="" ns3:_="">
    <xsd:import namespace="b7d3de00-9153-41e7-9827-fdf3a033a126"/>
    <xsd:import namespace="630c95d8-802a-4ed6-8c38-052d071aa21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d3de00-9153-41e7-9827-fdf3a033a12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0c95d8-802a-4ed6-8c38-052d071aa2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7d3de00-9153-41e7-9827-fdf3a033a126">
      <UserInfo>
        <DisplayName>George Liston</DisplayName>
        <AccountId>17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860D77C-129E-4858-B355-FEDA0F710304}">
  <ds:schemaRefs>
    <ds:schemaRef ds:uri="630c95d8-802a-4ed6-8c38-052d071aa211"/>
    <ds:schemaRef ds:uri="b7d3de00-9153-41e7-9827-fdf3a033a12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5D6EFBA-5106-460F-9FCA-2D2BDA9BF55C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terms/"/>
    <ds:schemaRef ds:uri="630c95d8-802a-4ed6-8c38-052d071aa211"/>
    <ds:schemaRef ds:uri="http://schemas.microsoft.com/office/infopath/2007/PartnerControls"/>
    <ds:schemaRef ds:uri="b7d3de00-9153-41e7-9827-fdf3a033a126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60A3A2F-4251-485D-919E-F783F040D5E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1403</Words>
  <Application>Microsoft Office PowerPoint</Application>
  <PresentationFormat>Widescreen</PresentationFormat>
  <Paragraphs>225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Adrianna</vt:lpstr>
      <vt:lpstr>Adrianna Light</vt:lpstr>
      <vt:lpstr>Arial</vt:lpstr>
      <vt:lpstr>Bariol Bold</vt:lpstr>
      <vt:lpstr>Bariol Regular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Barnes</dc:creator>
  <cp:lastModifiedBy>Vincent Bryson</cp:lastModifiedBy>
  <cp:revision>2</cp:revision>
  <cp:lastPrinted>2022-03-21T10:26:20Z</cp:lastPrinted>
  <dcterms:created xsi:type="dcterms:W3CDTF">2021-09-23T10:53:14Z</dcterms:created>
  <dcterms:modified xsi:type="dcterms:W3CDTF">2022-03-21T10:39:15Z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0x01010059BC1E1BB0A5714EBD4398D4ADF43C1E</vt:lpwstr>
  </property>
</Properties>
</file>